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 id="2147483676" r:id="rId3"/>
    <p:sldMasterId id="2147483677"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9144000" cy="6858000" type="screen4x3"/>
  <p:notesSz cx="7010400" cy="9236075"/>
  <p:embeddedFontLst>
    <p:embeddedFont>
      <p:font typeface="Verdana" panose="020B0604030504040204" pitchFamily="34" charset="0"/>
      <p:regular r:id="rId51"/>
      <p:bold r:id="rId52"/>
      <p:italic r:id="rId53"/>
      <p:boldItalic r:id="rId54"/>
    </p:embeddedFont>
    <p:embeddedFont>
      <p:font typeface="Arimo"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09">
          <p15:clr>
            <a:srgbClr val="000000"/>
          </p15:clr>
        </p15:guide>
        <p15:guide id="2" pos="2208">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1962"/>
          </a:xfrm>
          <a:prstGeom prst="rect">
            <a:avLst/>
          </a:prstGeom>
          <a:noFill/>
          <a:ln>
            <a:noFill/>
          </a:ln>
        </p:spPr>
        <p:txBody>
          <a:bodyPr spcFirstLastPara="1" wrap="square" lIns="92825" tIns="46400" rIns="92825" bIns="464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7" y="0"/>
            <a:ext cx="3038475" cy="461962"/>
          </a:xfrm>
          <a:prstGeom prst="rect">
            <a:avLst/>
          </a:prstGeom>
          <a:noFill/>
          <a:ln>
            <a:noFill/>
          </a:ln>
        </p:spPr>
        <p:txBody>
          <a:bodyPr spcFirstLastPara="1" wrap="square" lIns="92825" tIns="46400" rIns="92825" bIns="464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95387"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772525"/>
            <a:ext cx="3038475" cy="461962"/>
          </a:xfrm>
          <a:prstGeom prst="rect">
            <a:avLst/>
          </a:prstGeom>
          <a:noFill/>
          <a:ln>
            <a:noFill/>
          </a:ln>
        </p:spPr>
        <p:txBody>
          <a:bodyPr spcFirstLastPara="1" wrap="square" lIns="92825" tIns="46400" rIns="92825" bIns="464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1: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A job interview is your chance to meet face to face with a potential employer and hopefully make a good impression which will result in a job.</a:t>
            </a:r>
            <a:endParaRPr/>
          </a:p>
        </p:txBody>
      </p:sp>
      <p:sp>
        <p:nvSpPr>
          <p:cNvPr id="202" name="Google Shape;202;p1: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7" name="Google Shape;287;p10: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A smile shows you are warm, caring, likeable, friendly and positive.</a:t>
            </a:r>
            <a:endParaRPr/>
          </a:p>
          <a:p>
            <a:pPr marL="0" marR="0" lvl="0" indent="0" algn="l" rtl="0">
              <a:spcBef>
                <a:spcPts val="0"/>
              </a:spcBef>
              <a:spcAft>
                <a:spcPts val="0"/>
              </a:spcAft>
              <a:buSzPts val="1800"/>
              <a:buFont typeface="Arial"/>
              <a:buNone/>
            </a:pPr>
            <a:r>
              <a:rPr lang="en-US" sz="1800" b="0" i="0" u="none" strike="noStrike" cap="none"/>
              <a:t>If your 1</a:t>
            </a:r>
            <a:r>
              <a:rPr lang="en-US" sz="1800" b="0" i="0" u="none" strike="noStrike" cap="none" baseline="30000"/>
              <a:t>st</a:t>
            </a:r>
            <a:r>
              <a:rPr lang="en-US" sz="1800" b="0" i="0" u="none" strike="noStrike" cap="none"/>
              <a:t> impression is positive the employer will listen to what you have to say.</a:t>
            </a:r>
            <a:endParaRPr/>
          </a:p>
        </p:txBody>
      </p:sp>
      <p:sp>
        <p:nvSpPr>
          <p:cNvPr id="288" name="Google Shape;288;p10: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97" name="Google Shape;297;p1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12: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You should dress according to the job you are applying for.</a:t>
            </a:r>
            <a:endParaRPr/>
          </a:p>
          <a:p>
            <a:pPr marL="0" marR="0" lvl="0" indent="0" algn="l" rtl="0">
              <a:spcBef>
                <a:spcPts val="0"/>
              </a:spcBef>
              <a:spcAft>
                <a:spcPts val="0"/>
              </a:spcAft>
              <a:buSzPts val="1800"/>
              <a:buFont typeface="Arial"/>
              <a:buNone/>
            </a:pPr>
            <a:r>
              <a:rPr lang="en-US" sz="1800" b="0" i="0" u="none" strike="noStrike" cap="none"/>
              <a:t>In business women should wear dark suits.</a:t>
            </a:r>
            <a:endParaRPr/>
          </a:p>
        </p:txBody>
      </p:sp>
      <p:sp>
        <p:nvSpPr>
          <p:cNvPr id="309" name="Google Shape;309;p12: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13</a:t>
            </a:fld>
            <a:endParaRPr/>
          </a:p>
        </p:txBody>
      </p:sp>
      <p:sp>
        <p:nvSpPr>
          <p:cNvPr id="319" name="Google Shape;319;p1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p13:notes"/>
          <p:cNvSpPr txBox="1">
            <a:spLocks noGrp="1"/>
          </p:cNvSpPr>
          <p:nvPr>
            <p:ph type="body" idx="1"/>
          </p:nvPr>
        </p:nvSpPr>
        <p:spPr>
          <a:xfrm>
            <a:off x="935037" y="4387850"/>
            <a:ext cx="5140325"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Avoid these styles…They don’t convey a professional image.</a:t>
            </a:r>
            <a:endParaRPr/>
          </a:p>
          <a:p>
            <a:pPr marL="0" marR="0" lvl="0" indent="0" algn="l" rtl="0">
              <a:spcBef>
                <a:spcPts val="0"/>
              </a:spcBef>
              <a:spcAft>
                <a:spcPts val="0"/>
              </a:spcAft>
              <a:buSzPts val="1800"/>
              <a:buFont typeface="Arial"/>
              <a:buNone/>
            </a:pPr>
            <a:r>
              <a:rPr lang="en-US" sz="1800" b="0" i="0" u="none" strike="noStrike" cap="none"/>
              <a:t>What type of personality do they convey?  Flirtatious, playful, airhead?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14</a:t>
            </a:fld>
            <a:endParaRPr/>
          </a:p>
        </p:txBody>
      </p:sp>
      <p:sp>
        <p:nvSpPr>
          <p:cNvPr id="330" name="Google Shape;330;p1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p14:notes"/>
          <p:cNvSpPr txBox="1">
            <a:spLocks noGrp="1"/>
          </p:cNvSpPr>
          <p:nvPr>
            <p:ph type="body" idx="1"/>
          </p:nvPr>
        </p:nvSpPr>
        <p:spPr>
          <a:xfrm>
            <a:off x="935037" y="4387850"/>
            <a:ext cx="5140325"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Department store make up counters can be helpful if you don’t wear make up.  Your colors should be in neutral shades and it should be well blended.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p15: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Studies show women who wear make up earn more money. It shows attention to detail.</a:t>
            </a:r>
            <a:endParaRPr/>
          </a:p>
        </p:txBody>
      </p:sp>
      <p:sp>
        <p:nvSpPr>
          <p:cNvPr id="341" name="Google Shape;341;p15: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6: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8" name="Google Shape;348;p16: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Would make up help this woman get a job?  Do you know who she is?</a:t>
            </a:r>
            <a:endParaRPr/>
          </a:p>
        </p:txBody>
      </p:sp>
      <p:sp>
        <p:nvSpPr>
          <p:cNvPr id="349" name="Google Shape;349;p16: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7: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6" name="Google Shape;356;p17: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Super Model Kate Moss.</a:t>
            </a:r>
            <a:endParaRPr/>
          </a:p>
        </p:txBody>
      </p:sp>
      <p:sp>
        <p:nvSpPr>
          <p:cNvPr id="357" name="Google Shape;357;p17: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8: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63" name="Google Shape;363;p18: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9: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78" name="Google Shape;378;p19: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08" name="Google Shape;208;p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20</a:t>
            </a:fld>
            <a:endParaRPr/>
          </a:p>
        </p:txBody>
      </p:sp>
      <p:sp>
        <p:nvSpPr>
          <p:cNvPr id="387" name="Google Shape;387;p20: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8" name="Google Shape;388;p20:notes"/>
          <p:cNvSpPr txBox="1">
            <a:spLocks noGrp="1"/>
          </p:cNvSpPr>
          <p:nvPr>
            <p:ph type="body" idx="1"/>
          </p:nvPr>
        </p:nvSpPr>
        <p:spPr>
          <a:xfrm>
            <a:off x="935037" y="4387850"/>
            <a:ext cx="5140325"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Remember leather to leather and metal to metal. That means your belt and shoes should match… your belt buckle should match your watch and ring.  The color of your leather belt should match your shoe color.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7" name="Google Shape;397;p21: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x</a:t>
            </a:r>
            <a:endParaRPr/>
          </a:p>
        </p:txBody>
      </p:sp>
      <p:sp>
        <p:nvSpPr>
          <p:cNvPr id="398" name="Google Shape;398;p21: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2: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07" name="Google Shape;407;p2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6" name="Google Shape;416;p23: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Do you want the Fortune 500 power look…wear a black suit.</a:t>
            </a:r>
            <a:endParaRPr/>
          </a:p>
          <a:p>
            <a:pPr marL="0" marR="0" lvl="0" indent="0" algn="l" rtl="0">
              <a:spcBef>
                <a:spcPts val="0"/>
              </a:spcBef>
              <a:spcAft>
                <a:spcPts val="0"/>
              </a:spcAft>
              <a:buSzPts val="1800"/>
              <a:buFont typeface="Arial"/>
              <a:buNone/>
            </a:pPr>
            <a:r>
              <a:rPr lang="en-US" sz="1800" b="0" i="0" u="none" strike="noStrike" cap="none"/>
              <a:t>If the position you apply for is in a creative field you can relax your dress and go for a stylish look.</a:t>
            </a:r>
            <a:endParaRPr/>
          </a:p>
        </p:txBody>
      </p:sp>
      <p:sp>
        <p:nvSpPr>
          <p:cNvPr id="417" name="Google Shape;417;p23: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6" name="Google Shape;426;p24: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x</a:t>
            </a:r>
            <a:endParaRPr/>
          </a:p>
        </p:txBody>
      </p:sp>
      <p:sp>
        <p:nvSpPr>
          <p:cNvPr id="427" name="Google Shape;427;p24: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4" name="Google Shape;434;p25: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Tattoos and piercings should be in areas that can be covered by clothing.</a:t>
            </a:r>
            <a:endParaRPr/>
          </a:p>
        </p:txBody>
      </p:sp>
      <p:sp>
        <p:nvSpPr>
          <p:cNvPr id="435" name="Google Shape;435;p25: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6: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2" name="Google Shape;442;p26: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x</a:t>
            </a:r>
            <a:endParaRPr/>
          </a:p>
        </p:txBody>
      </p:sp>
      <p:sp>
        <p:nvSpPr>
          <p:cNvPr id="443" name="Google Shape;443;p26: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7: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27</a:t>
            </a:fld>
            <a:endParaRPr/>
          </a:p>
        </p:txBody>
      </p:sp>
      <p:sp>
        <p:nvSpPr>
          <p:cNvPr id="456" name="Google Shape;456;p27: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p27:notes"/>
          <p:cNvSpPr txBox="1">
            <a:spLocks noGrp="1"/>
          </p:cNvSpPr>
          <p:nvPr>
            <p:ph type="body" idx="1"/>
          </p:nvPr>
        </p:nvSpPr>
        <p:spPr>
          <a:xfrm>
            <a:off x="935037" y="4387850"/>
            <a:ext cx="5140325"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Turn phones off!  If for some reason your phone needs to stay on make sure it does not have a musical or novelty phone ring.</a:t>
            </a:r>
            <a:endParaRPr/>
          </a:p>
          <a:p>
            <a:pPr marL="0" marR="0" lvl="0" indent="0" algn="l" rtl="0">
              <a:spcBef>
                <a:spcPts val="0"/>
              </a:spcBef>
              <a:spcAft>
                <a:spcPts val="0"/>
              </a:spcAft>
              <a:buSzPts val="1800"/>
              <a:buFont typeface="Arial"/>
              <a:buNone/>
            </a:pPr>
            <a:r>
              <a:rPr lang="en-US" sz="1800" b="0" i="0" u="none" strike="noStrike" cap="none"/>
              <a:t>Avoid e-mail addresses like hotbabe or cooldude…..you can go to yahoo or hot mail and make a generic e-mail just for job contacts if you have to have a cute e-mail.</a:t>
            </a:r>
            <a:endParaRPr/>
          </a:p>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8: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65" name="Google Shape;465;p28: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9: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71" name="Google Shape;471;p29: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3: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You only have once chance to make a first impression. You’ve heard the saying a picture is worth a thousand words.</a:t>
            </a:r>
            <a:endParaRPr/>
          </a:p>
          <a:p>
            <a:pPr marL="0" marR="0" lvl="0" indent="0" algn="l" rtl="0">
              <a:spcBef>
                <a:spcPts val="0"/>
              </a:spcBef>
              <a:spcAft>
                <a:spcPts val="0"/>
              </a:spcAft>
              <a:buSzPts val="1800"/>
              <a:buFont typeface="Arial"/>
              <a:buNone/>
            </a:pPr>
            <a:r>
              <a:rPr lang="en-US" sz="1800" b="0" i="0" u="none" strike="noStrike" cap="none"/>
              <a:t>When you walk in and meet a potential employer he first sees a visual image of you.</a:t>
            </a:r>
            <a:endParaRPr/>
          </a:p>
        </p:txBody>
      </p:sp>
      <p:sp>
        <p:nvSpPr>
          <p:cNvPr id="217" name="Google Shape;217;p3: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0: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76" name="Google Shape;476;p30: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1: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83" name="Google Shape;483;p3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2: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95" name="Google Shape;495;p3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3: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506" name="Google Shape;506;p3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34: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None/>
            </a:pPr>
            <a:endParaRPr sz="1800" b="0" i="0" u="none" strike="noStrike" cap="none"/>
          </a:p>
        </p:txBody>
      </p:sp>
      <p:sp>
        <p:nvSpPr>
          <p:cNvPr id="524" name="Google Shape;524;p34: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5: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532" name="Google Shape;532;p3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6: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546" name="Google Shape;546;p36: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7: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560" name="Google Shape;560;p37: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8: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567" name="Google Shape;567;p38: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9: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574" name="Google Shape;574;p39: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4</a:t>
            </a:fld>
            <a:endParaRPr/>
          </a:p>
        </p:txBody>
      </p:sp>
      <p:sp>
        <p:nvSpPr>
          <p:cNvPr id="226" name="Google Shape;226;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4:notes"/>
          <p:cNvSpPr txBox="1">
            <a:spLocks noGrp="1"/>
          </p:cNvSpPr>
          <p:nvPr>
            <p:ph type="body" idx="1"/>
          </p:nvPr>
        </p:nvSpPr>
        <p:spPr>
          <a:xfrm>
            <a:off x="935037" y="4387850"/>
            <a:ext cx="5140325"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From the time you walk into the room it takes less than 5 seconds for the employer to get a first impression.</a:t>
            </a:r>
            <a:endParaRPr/>
          </a:p>
          <a:p>
            <a:pPr marL="0" marR="0" lvl="0" indent="0" algn="l" rtl="0">
              <a:spcBef>
                <a:spcPts val="0"/>
              </a:spcBef>
              <a:spcAft>
                <a:spcPts val="0"/>
              </a:spcAft>
              <a:buSzPts val="1800"/>
              <a:buFont typeface="Arial"/>
              <a:buNone/>
            </a:pPr>
            <a:r>
              <a:rPr lang="en-US" sz="1800" b="0" i="0" u="none" strike="noStrike" cap="none"/>
              <a:t>Your appearance reveals your health, age socioeconomic status, education, ambition, kindness and approachability.</a:t>
            </a:r>
            <a:endParaRPr/>
          </a:p>
          <a:p>
            <a:pPr marL="0" marR="0" lvl="0" indent="0" algn="l" rtl="0">
              <a:spcBef>
                <a:spcPts val="0"/>
              </a:spcBef>
              <a:spcAft>
                <a:spcPts val="0"/>
              </a:spcAft>
              <a:buSzPts val="1800"/>
              <a:buFont typeface="Arial"/>
              <a:buNone/>
            </a:pPr>
            <a:r>
              <a:rPr lang="en-US" sz="1800" b="0" i="0" u="none" strike="noStrike" cap="none"/>
              <a:t>Studies show it can take 21 repeated good experiences with a person to make up for a bad 1</a:t>
            </a:r>
            <a:r>
              <a:rPr lang="en-US" sz="1800" b="0" i="0" u="none" strike="noStrike" cap="none" baseline="30000"/>
              <a:t>st</a:t>
            </a:r>
            <a:r>
              <a:rPr lang="en-US" sz="1800" b="0" i="0" u="none" strike="noStrike" cap="none"/>
              <a:t> impression.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0: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583" name="Google Shape;583;p40: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1: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592" name="Google Shape;592;p4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2: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600" name="Google Shape;600;p4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43: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608" name="Google Shape;608;p4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44: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619" name="Google Shape;619;p4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45: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626" name="Google Shape;626;p4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5: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What the employer sees is only the tip of the iceberg. He only sees about 3 percent of who you really are.</a:t>
            </a:r>
            <a:endParaRPr/>
          </a:p>
          <a:p>
            <a:pPr marL="0" marR="0" lvl="0" indent="0" algn="l" rtl="0">
              <a:spcBef>
                <a:spcPts val="0"/>
              </a:spcBef>
              <a:spcAft>
                <a:spcPts val="0"/>
              </a:spcAft>
              <a:buSzPts val="1800"/>
              <a:buFont typeface="Arial"/>
              <a:buNone/>
            </a:pPr>
            <a:r>
              <a:rPr lang="en-US" sz="1800" b="0" i="0" u="none" strike="noStrike" cap="none"/>
              <a:t>The image you project in those first few seconds can repel or attract others.</a:t>
            </a:r>
            <a:endParaRPr/>
          </a:p>
        </p:txBody>
      </p:sp>
      <p:sp>
        <p:nvSpPr>
          <p:cNvPr id="235" name="Google Shape;235;p5: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6:notes"/>
          <p:cNvSpPr txBox="1">
            <a:spLocks noGrp="1"/>
          </p:cNvSpPr>
          <p:nvPr>
            <p:ph type="body" idx="1"/>
          </p:nvPr>
        </p:nvSpPr>
        <p:spPr>
          <a:xfrm>
            <a:off x="701675" y="4387850"/>
            <a:ext cx="5607050" cy="415607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42" name="Google Shape;242;p6: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7: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7</a:t>
            </a:fld>
            <a:endParaRPr/>
          </a:p>
        </p:txBody>
      </p:sp>
      <p:sp>
        <p:nvSpPr>
          <p:cNvPr id="262" name="Google Shape;262;p7: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3" name="Google Shape;263;p7:notes"/>
          <p:cNvSpPr txBox="1">
            <a:spLocks noGrp="1"/>
          </p:cNvSpPr>
          <p:nvPr>
            <p:ph type="body" idx="1"/>
          </p:nvPr>
        </p:nvSpPr>
        <p:spPr>
          <a:xfrm>
            <a:off x="935037" y="4387850"/>
            <a:ext cx="5140325"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Most people worry about what they are going to say in a job interview.  Did you know that what you say or the verbal content of your interview only counts for about 7 percent of your overall impression?</a:t>
            </a:r>
            <a:endParaRPr/>
          </a:p>
          <a:p>
            <a:pPr marL="0" marR="0" lvl="0" indent="0" algn="l" rtl="0">
              <a:spcBef>
                <a:spcPts val="0"/>
              </a:spcBef>
              <a:spcAft>
                <a:spcPts val="0"/>
              </a:spcAft>
              <a:buSzPts val="1800"/>
              <a:buFont typeface="Arial"/>
              <a:buNone/>
            </a:pPr>
            <a:r>
              <a:rPr lang="en-US" sz="1800" b="0" i="0" u="none" strike="noStrike" cap="none"/>
              <a:t>Appearance and body language count for 55% and how you talk….your tone, pacing and inflection count for 38 %.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8: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8</a:t>
            </a:fld>
            <a:endParaRPr/>
          </a:p>
        </p:txBody>
      </p:sp>
      <p:sp>
        <p:nvSpPr>
          <p:cNvPr id="270" name="Google Shape;270;p8: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8:notes"/>
          <p:cNvSpPr txBox="1">
            <a:spLocks noGrp="1"/>
          </p:cNvSpPr>
          <p:nvPr>
            <p:ph type="body" idx="1"/>
          </p:nvPr>
        </p:nvSpPr>
        <p:spPr>
          <a:xfrm>
            <a:off x="935037" y="4387850"/>
            <a:ext cx="5140325"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So what do you do to give a good 1</a:t>
            </a:r>
            <a:r>
              <a:rPr lang="en-US" sz="1800" b="0" i="0" u="none" strike="noStrike" cap="none" baseline="30000"/>
              <a:t>st</a:t>
            </a:r>
            <a:r>
              <a:rPr lang="en-US" sz="1800" b="0" i="0" u="none" strike="noStrike" cap="none"/>
              <a:t> impression?</a:t>
            </a:r>
            <a:br>
              <a:rPr lang="en-US" sz="1800" b="0" i="0" u="none" strike="noStrike" cap="none"/>
            </a:br>
            <a:r>
              <a:rPr lang="en-US" sz="1800" b="0" i="0" u="none" strike="noStrike" cap="none"/>
              <a:t>You should walk into the room, introduce yourself and reach first for the handshake.</a:t>
            </a:r>
            <a:endParaRPr/>
          </a:p>
          <a:p>
            <a:pPr marL="0" marR="0" lvl="0" indent="0" algn="l" rtl="0">
              <a:spcBef>
                <a:spcPts val="0"/>
              </a:spcBef>
              <a:spcAft>
                <a:spcPts val="0"/>
              </a:spcAft>
              <a:buSzPts val="1800"/>
              <a:buFont typeface="Arial"/>
              <a:buNone/>
            </a:pPr>
            <a:r>
              <a:rPr lang="en-US" sz="1800" b="0" i="0" u="none" strike="noStrike" cap="none"/>
              <a:t>Limp – conveys weakness</a:t>
            </a:r>
            <a:endParaRPr/>
          </a:p>
          <a:p>
            <a:pPr marL="0" marR="0" lvl="0" indent="0" algn="l" rtl="0">
              <a:spcBef>
                <a:spcPts val="0"/>
              </a:spcBef>
              <a:spcAft>
                <a:spcPts val="0"/>
              </a:spcAft>
              <a:buSzPts val="1800"/>
              <a:buFont typeface="Arial"/>
              <a:buNone/>
            </a:pPr>
            <a:r>
              <a:rPr lang="en-US" sz="1800" b="0" i="0" u="none" strike="noStrike" cap="none"/>
              <a:t>Bone crusher – overbearing or arrogant</a:t>
            </a:r>
            <a:endParaRPr/>
          </a:p>
          <a:p>
            <a:pPr marL="0" marR="0" lvl="0" indent="0" algn="l" rtl="0">
              <a:spcBef>
                <a:spcPts val="0"/>
              </a:spcBef>
              <a:spcAft>
                <a:spcPts val="0"/>
              </a:spcAft>
              <a:buSzPts val="1800"/>
              <a:buFont typeface="Arial"/>
              <a:buNone/>
            </a:pPr>
            <a:r>
              <a:rPr lang="en-US" sz="1800" b="0" i="0" u="none" strike="noStrike" cap="none"/>
              <a:t>Wet fish – nervous, apprehensive or apathetic</a:t>
            </a:r>
            <a:endParaRPr/>
          </a:p>
          <a:p>
            <a:pPr marL="0" marR="0" lvl="0" indent="0" algn="l" rtl="0">
              <a:spcBef>
                <a:spcPts val="0"/>
              </a:spcBef>
              <a:spcAft>
                <a:spcPts val="0"/>
              </a:spcAft>
              <a:buSzPts val="1800"/>
              <a:buFont typeface="Arial"/>
              <a:buNone/>
            </a:pPr>
            <a:r>
              <a:rPr lang="en-US" sz="1800" b="0" i="0" u="none" strike="noStrike" cap="none"/>
              <a:t>Southern Bell….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txBox="1"/>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9</a:t>
            </a:fld>
            <a:endParaRPr/>
          </a:p>
        </p:txBody>
      </p:sp>
      <p:sp>
        <p:nvSpPr>
          <p:cNvPr id="279" name="Google Shape;279;p9: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0" name="Google Shape;280;p9:notes"/>
          <p:cNvSpPr txBox="1">
            <a:spLocks noGrp="1"/>
          </p:cNvSpPr>
          <p:nvPr>
            <p:ph type="body" idx="1"/>
          </p:nvPr>
        </p:nvSpPr>
        <p:spPr>
          <a:xfrm>
            <a:off x="935037" y="4387850"/>
            <a:ext cx="5140325" cy="4156075"/>
          </a:xfrm>
          <a:prstGeom prst="rect">
            <a:avLst/>
          </a:prstGeom>
          <a:noFill/>
          <a:ln>
            <a:noFill/>
          </a:ln>
        </p:spPr>
        <p:txBody>
          <a:bodyPr spcFirstLastPara="1" wrap="square" lIns="92825" tIns="46400" rIns="92825" bIns="46400" anchor="t" anchorCtr="0">
            <a:noAutofit/>
          </a:bodyPr>
          <a:lstStyle/>
          <a:p>
            <a:pPr marL="0" marR="0" lvl="0" indent="0" algn="l" rtl="0">
              <a:spcBef>
                <a:spcPts val="0"/>
              </a:spcBef>
              <a:spcAft>
                <a:spcPts val="0"/>
              </a:spcAft>
              <a:buSzPts val="1800"/>
              <a:buFont typeface="Arial"/>
              <a:buNone/>
            </a:pPr>
            <a:r>
              <a:rPr lang="en-US" sz="1800" b="0" i="0" u="none" strike="noStrike" cap="none"/>
              <a:t>Be sure to smile and maintain eye contact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0" y="381000"/>
            <a:ext cx="8305800" cy="762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lt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lt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lt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lt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lt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lt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lt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lt1"/>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0" y="1143000"/>
            <a:ext cx="6400800" cy="6096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accent1"/>
              </a:buClr>
              <a:buSzPts val="2800"/>
              <a:buFont typeface="Arial"/>
              <a:buChar char="–"/>
              <a:defRPr sz="2800" b="0" i="0" u="none" strike="noStrike" cap="none">
                <a:solidFill>
                  <a:schemeClr val="accent1"/>
                </a:solidFill>
                <a:latin typeface="Arial"/>
                <a:ea typeface="Arial"/>
                <a:cs typeface="Arial"/>
                <a:sym typeface="Arial"/>
              </a:defRPr>
            </a:lvl2pPr>
            <a:lvl3pPr marR="0" lvl="2" algn="l" rtl="0">
              <a:spcBef>
                <a:spcPts val="48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3pPr>
            <a:lvl4pPr marR="0" lvl="3"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4pPr>
            <a:lvl5pPr marR="0" lvl="4"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R="0" lvl="5"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6pPr>
            <a:lvl7pPr marR="0" lvl="6"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7pPr>
            <a:lvl8pPr marR="0" lvl="7"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8pPr>
            <a:lvl9pPr marR="0" lvl="8"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5686425" y="2943225"/>
            <a:ext cx="4800600" cy="18097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79" name="Google Shape;79;p12"/>
          <p:cNvSpPr txBox="1">
            <a:spLocks noGrp="1"/>
          </p:cNvSpPr>
          <p:nvPr>
            <p:ph type="body" idx="1"/>
          </p:nvPr>
        </p:nvSpPr>
        <p:spPr>
          <a:xfrm rot="5400000">
            <a:off x="1990725" y="1209675"/>
            <a:ext cx="4800600" cy="527685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Google Shape;80;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1" name="Google Shape;81;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Google Shape;82;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2209800" y="1447800"/>
            <a:ext cx="67818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85" name="Google Shape;85;p13"/>
          <p:cNvSpPr txBox="1">
            <a:spLocks noGrp="1"/>
          </p:cNvSpPr>
          <p:nvPr>
            <p:ph type="body" idx="1"/>
          </p:nvPr>
        </p:nvSpPr>
        <p:spPr>
          <a:xfrm rot="5400000">
            <a:off x="3314700" y="647700"/>
            <a:ext cx="4038600" cy="7162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91" name="Google Shape;91;p1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2" name="Google Shape;92;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93" name="Google Shape;93;p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1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5" name="Google Shape;95;p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98" name="Google Shape;98;p1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Google Shape;99;p1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00" name="Google Shape;100;p1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Google Shape;101;p1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2" name="Google Shape;102;p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105" name="Google Shape;105;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6" name="Google Shape;106;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7" name="Google Shape;107;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8" name="Google Shape;108;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9" name="Google Shape;109;p1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0" name="Google Shape;110;p1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1" name="Google Shape;111;p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114" name="Google Shape;114;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115" name="Google Shape;115;p1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Google Shape;116;p1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Google Shape;117;p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
        <p:cNvGrpSpPr/>
        <p:nvPr/>
      </p:nvGrpSpPr>
      <p:grpSpPr>
        <a:xfrm>
          <a:off x="0" y="0"/>
          <a:ext cx="0" cy="0"/>
          <a:chOff x="0" y="0"/>
          <a:chExt cx="0" cy="0"/>
        </a:xfrm>
      </p:grpSpPr>
      <p:sp>
        <p:nvSpPr>
          <p:cNvPr id="125" name="Google Shape;125;p19"/>
          <p:cNvSpPr txBox="1">
            <a:spLocks noGrp="1"/>
          </p:cNvSpPr>
          <p:nvPr>
            <p:ph type="ctrTitle"/>
          </p:nvPr>
        </p:nvSpPr>
        <p:spPr>
          <a:xfrm>
            <a:off x="0" y="381000"/>
            <a:ext cx="8305800" cy="762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126" name="Google Shape;126;p19"/>
          <p:cNvSpPr txBox="1">
            <a:spLocks noGrp="1"/>
          </p:cNvSpPr>
          <p:nvPr>
            <p:ph type="subTitle" idx="1"/>
          </p:nvPr>
        </p:nvSpPr>
        <p:spPr>
          <a:xfrm>
            <a:off x="0" y="1143000"/>
            <a:ext cx="6400800" cy="6096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1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8" name="Google Shape;128;p1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9" name="Google Shape;129;p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rot="5400000">
            <a:off x="5915025" y="3019425"/>
            <a:ext cx="4343400" cy="18097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lt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lt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lt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lt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lt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lt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lt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lt1"/>
                </a:solidFill>
                <a:latin typeface="Arial"/>
                <a:ea typeface="Arial"/>
                <a:cs typeface="Arial"/>
                <a:sym typeface="Arial"/>
              </a:defRPr>
            </a:lvl9pPr>
          </a:lstStyle>
          <a:p>
            <a:endParaRPr/>
          </a:p>
        </p:txBody>
      </p:sp>
      <p:sp>
        <p:nvSpPr>
          <p:cNvPr id="138" name="Google Shape;138;p21"/>
          <p:cNvSpPr txBox="1">
            <a:spLocks noGrp="1"/>
          </p:cNvSpPr>
          <p:nvPr>
            <p:ph type="body" idx="1"/>
          </p:nvPr>
        </p:nvSpPr>
        <p:spPr>
          <a:xfrm rot="5400000">
            <a:off x="2219325" y="1285875"/>
            <a:ext cx="4343400" cy="527685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accent1"/>
              </a:buClr>
              <a:buSzPts val="3200"/>
              <a:buFont typeface="Arial"/>
              <a:buChar char="•"/>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Arial"/>
              <a:buChar char="–"/>
              <a:defRPr sz="2800" b="0" i="0" u="none" strike="noStrike" cap="none">
                <a:solidFill>
                  <a:schemeClr val="accen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9pPr>
          </a:lstStyle>
          <a:p>
            <a:endParaRPr/>
          </a:p>
        </p:txBody>
      </p:sp>
      <p:sp>
        <p:nvSpPr>
          <p:cNvPr id="139" name="Google Shape;139;p2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0" name="Google Shape;140;p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1" name="Google Shape;141;p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2209800" y="1752600"/>
            <a:ext cx="67818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lt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lt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lt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lt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lt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lt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lt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lt1"/>
                </a:solidFill>
                <a:latin typeface="Arial"/>
                <a:ea typeface="Arial"/>
                <a:cs typeface="Arial"/>
                <a:sym typeface="Arial"/>
              </a:defRPr>
            </a:lvl9pPr>
          </a:lstStyle>
          <a:p>
            <a:endParaRPr/>
          </a:p>
        </p:txBody>
      </p:sp>
      <p:sp>
        <p:nvSpPr>
          <p:cNvPr id="144" name="Google Shape;144;p22"/>
          <p:cNvSpPr txBox="1">
            <a:spLocks noGrp="1"/>
          </p:cNvSpPr>
          <p:nvPr>
            <p:ph type="body" idx="1"/>
          </p:nvPr>
        </p:nvSpPr>
        <p:spPr>
          <a:xfrm rot="5400000">
            <a:off x="3619500" y="800100"/>
            <a:ext cx="3429000" cy="7162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accent1"/>
              </a:buClr>
              <a:buSzPts val="3200"/>
              <a:buFont typeface="Arial"/>
              <a:buChar char="•"/>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Arial"/>
              <a:buChar char="–"/>
              <a:defRPr sz="2800" b="0" i="0" u="none" strike="noStrike" cap="none">
                <a:solidFill>
                  <a:schemeClr val="accen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9pPr>
          </a:lstStyle>
          <a:p>
            <a:endParaRPr/>
          </a:p>
        </p:txBody>
      </p:sp>
      <p:sp>
        <p:nvSpPr>
          <p:cNvPr id="145" name="Google Shape;145;p2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6" name="Google Shape;146;p2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7" name="Google Shape;147;p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lt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lt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lt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lt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lt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lt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lt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lt1"/>
                </a:solidFill>
                <a:latin typeface="Arial"/>
                <a:ea typeface="Arial"/>
                <a:cs typeface="Arial"/>
                <a:sym typeface="Arial"/>
              </a:defRPr>
            </a:lvl9pPr>
          </a:lstStyle>
          <a:p>
            <a:endParaRPr/>
          </a:p>
        </p:txBody>
      </p:sp>
      <p:sp>
        <p:nvSpPr>
          <p:cNvPr id="150" name="Google Shape;150;p2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R="0" lvl="1" algn="l" rtl="0">
              <a:spcBef>
                <a:spcPts val="56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spcBef>
                <a:spcPts val="48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9pPr>
          </a:lstStyle>
          <a:p>
            <a:endParaRPr/>
          </a:p>
        </p:txBody>
      </p:sp>
      <p:sp>
        <p:nvSpPr>
          <p:cNvPr id="151" name="Google Shape;151;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spcBef>
                <a:spcPts val="24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2pPr>
            <a:lvl3pPr marL="1371600" marR="0" lvl="2" indent="-228600" algn="l" rtl="0">
              <a:spcBef>
                <a:spcPts val="20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endParaRPr/>
          </a:p>
        </p:txBody>
      </p:sp>
      <p:sp>
        <p:nvSpPr>
          <p:cNvPr id="152" name="Google Shape;152;p2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3" name="Google Shape;153;p2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4" name="Google Shape;154;p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209800" y="1447800"/>
            <a:ext cx="67818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a:off x="1752600" y="2209800"/>
            <a:ext cx="3505200" cy="4038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4"/>
          <p:cNvSpPr>
            <a:spLocks noGrp="1"/>
          </p:cNvSpPr>
          <p:nvPr>
            <p:ph type="clipArt" idx="2"/>
          </p:nvPr>
        </p:nvSpPr>
        <p:spPr>
          <a:xfrm>
            <a:off x="5410200" y="2209800"/>
            <a:ext cx="3505200" cy="40386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lt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lt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lt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lt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lt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lt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lt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lt1"/>
                </a:solidFill>
                <a:latin typeface="Arial"/>
                <a:ea typeface="Arial"/>
                <a:cs typeface="Arial"/>
                <a:sym typeface="Arial"/>
              </a:defRPr>
            </a:lvl9pPr>
          </a:lstStyle>
          <a:p>
            <a:endParaRPr/>
          </a:p>
        </p:txBody>
      </p:sp>
      <p:sp>
        <p:nvSpPr>
          <p:cNvPr id="157" name="Google Shape;157;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accent1"/>
              </a:buClr>
              <a:buSzPts val="3200"/>
              <a:buFont typeface="Arial"/>
              <a:buChar char="•"/>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Arial"/>
              <a:buChar char="–"/>
              <a:defRPr sz="2800" b="0" i="0" u="none" strike="noStrike" cap="none">
                <a:solidFill>
                  <a:schemeClr val="accen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9pPr>
          </a:lstStyle>
          <a:p>
            <a:endParaRPr/>
          </a:p>
        </p:txBody>
      </p:sp>
      <p:sp>
        <p:nvSpPr>
          <p:cNvPr id="158" name="Google Shape;158;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spcBef>
                <a:spcPts val="24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2pPr>
            <a:lvl3pPr marL="1371600" marR="0" lvl="2" indent="-228600" algn="l" rtl="0">
              <a:spcBef>
                <a:spcPts val="20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endParaRPr/>
          </a:p>
        </p:txBody>
      </p:sp>
      <p:sp>
        <p:nvSpPr>
          <p:cNvPr id="159" name="Google Shape;159;p2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0" name="Google Shape;160;p2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1" name="Google Shape;161;p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2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4" name="Google Shape;164;p2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5" name="Google Shape;165;p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2209800" y="1752600"/>
            <a:ext cx="67818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lt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lt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lt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lt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lt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lt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lt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lt1"/>
                </a:solidFill>
                <a:latin typeface="Arial"/>
                <a:ea typeface="Arial"/>
                <a:cs typeface="Arial"/>
                <a:sym typeface="Arial"/>
              </a:defRPr>
            </a:lvl9pPr>
          </a:lstStyle>
          <a:p>
            <a:endParaRPr/>
          </a:p>
        </p:txBody>
      </p:sp>
      <p:sp>
        <p:nvSpPr>
          <p:cNvPr id="168" name="Google Shape;168;p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9" name="Google Shape;169;p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0" name="Google Shape;170;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lt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lt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lt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lt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lt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lt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lt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lt1"/>
                </a:solidFill>
                <a:latin typeface="Arial"/>
                <a:ea typeface="Arial"/>
                <a:cs typeface="Arial"/>
                <a:sym typeface="Arial"/>
              </a:defRPr>
            </a:lvl9pPr>
          </a:lstStyle>
          <a:p>
            <a:endParaRPr/>
          </a:p>
        </p:txBody>
      </p:sp>
      <p:sp>
        <p:nvSpPr>
          <p:cNvPr id="173" name="Google Shape;173;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1pPr>
            <a:lvl2pPr marL="914400" marR="0" lvl="1" indent="-228600" algn="l" rtl="0">
              <a:spcBef>
                <a:spcPts val="40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2pPr>
            <a:lvl3pPr marL="1371600" marR="0" lvl="2" indent="-228600" algn="l"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accent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accent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accent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accent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accent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accent1"/>
                </a:solidFill>
                <a:latin typeface="Arial"/>
                <a:ea typeface="Arial"/>
                <a:cs typeface="Arial"/>
                <a:sym typeface="Arial"/>
              </a:defRPr>
            </a:lvl9pPr>
          </a:lstStyle>
          <a:p>
            <a:endParaRPr/>
          </a:p>
        </p:txBody>
      </p:sp>
      <p:sp>
        <p:nvSpPr>
          <p:cNvPr id="174" name="Google Shape;174;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2pPr>
            <a:lvl3pPr marL="1371600" marR="0" lvl="2"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9pPr>
          </a:lstStyle>
          <a:p>
            <a:endParaRPr/>
          </a:p>
        </p:txBody>
      </p:sp>
      <p:sp>
        <p:nvSpPr>
          <p:cNvPr id="175" name="Google Shape;175;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1pPr>
            <a:lvl2pPr marL="914400" marR="0" lvl="1" indent="-228600" algn="l" rtl="0">
              <a:spcBef>
                <a:spcPts val="40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2pPr>
            <a:lvl3pPr marL="1371600" marR="0" lvl="2" indent="-228600" algn="l"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accent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accent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accent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accent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accent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accent1"/>
                </a:solidFill>
                <a:latin typeface="Arial"/>
                <a:ea typeface="Arial"/>
                <a:cs typeface="Arial"/>
                <a:sym typeface="Arial"/>
              </a:defRPr>
            </a:lvl9pPr>
          </a:lstStyle>
          <a:p>
            <a:endParaRPr/>
          </a:p>
        </p:txBody>
      </p:sp>
      <p:sp>
        <p:nvSpPr>
          <p:cNvPr id="176" name="Google Shape;176;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2pPr>
            <a:lvl3pPr marL="1371600" marR="0" lvl="2"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9pPr>
          </a:lstStyle>
          <a:p>
            <a:endParaRPr/>
          </a:p>
        </p:txBody>
      </p:sp>
      <p:sp>
        <p:nvSpPr>
          <p:cNvPr id="177" name="Google Shape;177;p2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8" name="Google Shape;178;p2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9" name="Google Shape;179;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2209800" y="1752600"/>
            <a:ext cx="67818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lt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lt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lt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lt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lt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lt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lt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lt1"/>
                </a:solidFill>
                <a:latin typeface="Arial"/>
                <a:ea typeface="Arial"/>
                <a:cs typeface="Arial"/>
                <a:sym typeface="Arial"/>
              </a:defRPr>
            </a:lvl9pPr>
          </a:lstStyle>
          <a:p>
            <a:endParaRPr/>
          </a:p>
        </p:txBody>
      </p:sp>
      <p:sp>
        <p:nvSpPr>
          <p:cNvPr id="182" name="Google Shape;182;p28"/>
          <p:cNvSpPr txBox="1">
            <a:spLocks noGrp="1"/>
          </p:cNvSpPr>
          <p:nvPr>
            <p:ph type="body" idx="1"/>
          </p:nvPr>
        </p:nvSpPr>
        <p:spPr>
          <a:xfrm>
            <a:off x="1752600" y="2667000"/>
            <a:ext cx="3505200" cy="34290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accent1"/>
                </a:solidFill>
                <a:latin typeface="Arial"/>
                <a:ea typeface="Arial"/>
                <a:cs typeface="Arial"/>
                <a:sym typeface="Arial"/>
              </a:defRPr>
            </a:lvl1pPr>
            <a:lvl2pPr marL="914400" marR="0" lvl="1" indent="-381000" algn="l" rtl="0">
              <a:spcBef>
                <a:spcPts val="48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6pPr>
            <a:lvl7pPr marL="3200400" marR="0" lvl="6"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7pPr>
            <a:lvl8pPr marL="3657600" marR="0" lvl="7"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8pPr>
            <a:lvl9pPr marL="4114800" marR="0" lvl="8"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9pPr>
          </a:lstStyle>
          <a:p>
            <a:endParaRPr/>
          </a:p>
        </p:txBody>
      </p:sp>
      <p:sp>
        <p:nvSpPr>
          <p:cNvPr id="183" name="Google Shape;183;p28"/>
          <p:cNvSpPr txBox="1">
            <a:spLocks noGrp="1"/>
          </p:cNvSpPr>
          <p:nvPr>
            <p:ph type="body" idx="2"/>
          </p:nvPr>
        </p:nvSpPr>
        <p:spPr>
          <a:xfrm>
            <a:off x="5410200" y="2667000"/>
            <a:ext cx="3505200" cy="34290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accent1"/>
                </a:solidFill>
                <a:latin typeface="Arial"/>
                <a:ea typeface="Arial"/>
                <a:cs typeface="Arial"/>
                <a:sym typeface="Arial"/>
              </a:defRPr>
            </a:lvl1pPr>
            <a:lvl2pPr marL="914400" marR="0" lvl="1" indent="-381000" algn="l" rtl="0">
              <a:spcBef>
                <a:spcPts val="48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6pPr>
            <a:lvl7pPr marL="3200400" marR="0" lvl="6"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7pPr>
            <a:lvl8pPr marL="3657600" marR="0" lvl="7"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8pPr>
            <a:lvl9pPr marL="4114800" marR="0" lvl="8"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9pPr>
          </a:lstStyle>
          <a:p>
            <a:endParaRPr/>
          </a:p>
        </p:txBody>
      </p:sp>
      <p:sp>
        <p:nvSpPr>
          <p:cNvPr id="184" name="Google Shape;184;p2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5" name="Google Shape;185;p2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6" name="Google Shape;186;p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lt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lt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lt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lt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lt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lt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lt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lt1"/>
                </a:solidFill>
                <a:latin typeface="Arial"/>
                <a:ea typeface="Arial"/>
                <a:cs typeface="Arial"/>
                <a:sym typeface="Arial"/>
              </a:defRPr>
            </a:lvl9pPr>
          </a:lstStyle>
          <a:p>
            <a:endParaRPr/>
          </a:p>
        </p:txBody>
      </p:sp>
      <p:sp>
        <p:nvSpPr>
          <p:cNvPr id="189" name="Google Shape;189;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360"/>
              </a:spcBef>
              <a:spcAft>
                <a:spcPts val="0"/>
              </a:spcAft>
              <a:buClr>
                <a:schemeClr val="accent1"/>
              </a:buClr>
              <a:buSzPts val="1800"/>
              <a:buFont typeface="Arial"/>
              <a:buNone/>
              <a:defRPr sz="1800" b="0" i="0" u="none" strike="noStrike" cap="none">
                <a:solidFill>
                  <a:schemeClr val="accent1"/>
                </a:solidFill>
                <a:latin typeface="Arial"/>
                <a:ea typeface="Arial"/>
                <a:cs typeface="Arial"/>
                <a:sym typeface="Arial"/>
              </a:defRPr>
            </a:lvl2pPr>
            <a:lvl3pPr marL="1371600" marR="0" lvl="2" indent="-228600" algn="l" rtl="0">
              <a:spcBef>
                <a:spcPts val="32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3pPr>
            <a:lvl4pPr marL="1828800" marR="0" lvl="3" indent="-228600" algn="l" rtl="0">
              <a:spcBef>
                <a:spcPts val="28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spcBef>
                <a:spcPts val="28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L="3200400" marR="0" lvl="6" indent="-228600" algn="l" rtl="0">
              <a:spcBef>
                <a:spcPts val="28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L="3657600" marR="0" lvl="7" indent="-228600" algn="l" rtl="0">
              <a:spcBef>
                <a:spcPts val="28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L="4114800" marR="0" lvl="8" indent="-228600" algn="l" rtl="0">
              <a:spcBef>
                <a:spcPts val="28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endParaRPr/>
          </a:p>
        </p:txBody>
      </p:sp>
      <p:sp>
        <p:nvSpPr>
          <p:cNvPr id="190" name="Google Shape;190;p2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1" name="Google Shape;191;p2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2" name="Google Shape;192;p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2209800" y="1752600"/>
            <a:ext cx="67818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lt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lt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lt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lt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lt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lt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lt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lt1"/>
                </a:solidFill>
                <a:latin typeface="Arial"/>
                <a:ea typeface="Arial"/>
                <a:cs typeface="Arial"/>
                <a:sym typeface="Arial"/>
              </a:defRPr>
            </a:lvl9pPr>
          </a:lstStyle>
          <a:p>
            <a:endParaRPr/>
          </a:p>
        </p:txBody>
      </p:sp>
      <p:sp>
        <p:nvSpPr>
          <p:cNvPr id="195" name="Google Shape;195;p30"/>
          <p:cNvSpPr txBox="1">
            <a:spLocks noGrp="1"/>
          </p:cNvSpPr>
          <p:nvPr>
            <p:ph type="body" idx="1"/>
          </p:nvPr>
        </p:nvSpPr>
        <p:spPr>
          <a:xfrm>
            <a:off x="1752600" y="2667000"/>
            <a:ext cx="7162800" cy="3429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accent1"/>
              </a:buClr>
              <a:buSzPts val="3200"/>
              <a:buFont typeface="Arial"/>
              <a:buChar char="•"/>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Arial"/>
              <a:buChar char="–"/>
              <a:defRPr sz="2800" b="0" i="0" u="none" strike="noStrike" cap="none">
                <a:solidFill>
                  <a:schemeClr val="accen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9pPr>
          </a:lstStyle>
          <a:p>
            <a:endParaRPr/>
          </a:p>
        </p:txBody>
      </p:sp>
      <p:sp>
        <p:nvSpPr>
          <p:cNvPr id="196" name="Google Shape;196;p3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7" name="Google Shape;197;p3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8" name="Google Shape;198;p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2209800" y="1447800"/>
            <a:ext cx="67818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1"/>
          </p:nvPr>
        </p:nvSpPr>
        <p:spPr>
          <a:xfrm>
            <a:off x="1752600" y="2209800"/>
            <a:ext cx="7162800" cy="4038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209800" y="1447800"/>
            <a:ext cx="67818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body" idx="1"/>
          </p:nvPr>
        </p:nvSpPr>
        <p:spPr>
          <a:xfrm>
            <a:off x="1752600" y="2209800"/>
            <a:ext cx="3505200" cy="40386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6"/>
          <p:cNvSpPr txBox="1">
            <a:spLocks noGrp="1"/>
          </p:cNvSpPr>
          <p:nvPr>
            <p:ph type="body" idx="2"/>
          </p:nvPr>
        </p:nvSpPr>
        <p:spPr>
          <a:xfrm>
            <a:off x="5410200" y="2209800"/>
            <a:ext cx="3505200" cy="40386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2209800" y="1447800"/>
            <a:ext cx="67818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49" name="Google Shape;49;p7"/>
          <p:cNvSpPr>
            <a:spLocks noGrp="1"/>
          </p:cNvSpPr>
          <p:nvPr>
            <p:ph type="clipArt" idx="2"/>
          </p:nvPr>
        </p:nvSpPr>
        <p:spPr>
          <a:xfrm>
            <a:off x="1752600" y="2209800"/>
            <a:ext cx="3505200" cy="40386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7"/>
          <p:cNvSpPr txBox="1">
            <a:spLocks noGrp="1"/>
          </p:cNvSpPr>
          <p:nvPr>
            <p:ph type="body" idx="1"/>
          </p:nvPr>
        </p:nvSpPr>
        <p:spPr>
          <a:xfrm>
            <a:off x="5410200" y="2209800"/>
            <a:ext cx="3505200" cy="4038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56" name="Google Shape;56;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Google Shape;59;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67" name="Google Shape;67;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209800" y="1447800"/>
            <a:ext cx="67818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74" name="Google Shape;74;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 name="Google Shape;75;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3.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4.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209800" y="1752600"/>
            <a:ext cx="67818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lt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lt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lt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lt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lt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lt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lt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lt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752600" y="2667000"/>
            <a:ext cx="7162800" cy="3429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accent1"/>
              </a:buClr>
              <a:buSzPts val="3200"/>
              <a:buFont typeface="Arial"/>
              <a:buChar char="•"/>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Arial"/>
              <a:buChar char="–"/>
              <a:defRPr sz="2800" b="0" i="0" u="none" strike="noStrike" cap="none">
                <a:solidFill>
                  <a:schemeClr val="accen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209800" y="1447800"/>
            <a:ext cx="67818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1752600" y="2209800"/>
            <a:ext cx="7162800" cy="4038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2209800" y="1447800"/>
            <a:ext cx="67818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dk1"/>
                </a:solidFill>
                <a:latin typeface="Arial"/>
                <a:ea typeface="Arial"/>
                <a:cs typeface="Arial"/>
                <a:sym typeface="Arial"/>
              </a:defRPr>
            </a:lvl9pPr>
          </a:lstStyle>
          <a:p>
            <a:endParaRPr/>
          </a:p>
        </p:txBody>
      </p:sp>
      <p:sp>
        <p:nvSpPr>
          <p:cNvPr id="120" name="Google Shape;120;p18"/>
          <p:cNvSpPr txBox="1">
            <a:spLocks noGrp="1"/>
          </p:cNvSpPr>
          <p:nvPr>
            <p:ph type="body" idx="1"/>
          </p:nvPr>
        </p:nvSpPr>
        <p:spPr>
          <a:xfrm>
            <a:off x="1752600" y="2209800"/>
            <a:ext cx="7162800" cy="4038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1" name="Google Shape;121;p1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2" name="Google Shape;122;p1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3" name="Google Shape;123;p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2209800" y="1752600"/>
            <a:ext cx="67818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lt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chemeClr val="lt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chemeClr val="lt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chemeClr val="lt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chemeClr val="lt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chemeClr val="lt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chemeClr val="lt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chemeClr val="lt1"/>
                </a:solidFill>
                <a:latin typeface="Arial"/>
                <a:ea typeface="Arial"/>
                <a:cs typeface="Arial"/>
                <a:sym typeface="Arial"/>
              </a:defRPr>
            </a:lvl9pPr>
          </a:lstStyle>
          <a:p>
            <a:endParaRPr/>
          </a:p>
        </p:txBody>
      </p:sp>
      <p:sp>
        <p:nvSpPr>
          <p:cNvPr id="132" name="Google Shape;132;p20"/>
          <p:cNvSpPr txBox="1">
            <a:spLocks noGrp="1"/>
          </p:cNvSpPr>
          <p:nvPr>
            <p:ph type="body" idx="1"/>
          </p:nvPr>
        </p:nvSpPr>
        <p:spPr>
          <a:xfrm>
            <a:off x="1752600" y="2667000"/>
            <a:ext cx="7162800" cy="3429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accent1"/>
              </a:buClr>
              <a:buSzPts val="3200"/>
              <a:buFont typeface="Arial"/>
              <a:buChar char="•"/>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Arial"/>
              <a:buChar char="–"/>
              <a:defRPr sz="2800" b="0" i="0" u="none" strike="noStrike" cap="none">
                <a:solidFill>
                  <a:schemeClr val="accen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9pPr>
          </a:lstStyle>
          <a:p>
            <a:endParaRPr/>
          </a:p>
        </p:txBody>
      </p:sp>
      <p:sp>
        <p:nvSpPr>
          <p:cNvPr id="133" name="Google Shape;133;p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4" name="Google Shape;134;p2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5" name="Google Shape;135;p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2.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5.jp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8.jpg"/><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1.jpg"/><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g6xufGeyaMU"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jp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2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57.jpg"/><Relationship Id="rId4" Type="http://schemas.openxmlformats.org/officeDocument/2006/relationships/image" Target="../media/image56.jpg"/></Relationships>
</file>

<file path=ppt/slides/_rels/slide32.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62.jp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g"/></Relationships>
</file>

<file path=ppt/slides/_rels/slide33.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63.jpg"/><Relationship Id="rId7" Type="http://schemas.openxmlformats.org/officeDocument/2006/relationships/image" Target="../media/image67.jp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g"/></Relationships>
</file>

<file path=ppt/slides/_rels/slide3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70.jpg"/></Relationships>
</file>

<file path=ppt/slides/_rels/slide3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74.jpg"/><Relationship Id="rId5" Type="http://schemas.openxmlformats.org/officeDocument/2006/relationships/image" Target="../media/image73.jpg"/><Relationship Id="rId4" Type="http://schemas.openxmlformats.org/officeDocument/2006/relationships/image" Target="../media/image72.jpg"/></Relationships>
</file>

<file path=ppt/slides/_rels/slide36.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78.jpg"/><Relationship Id="rId5" Type="http://schemas.openxmlformats.org/officeDocument/2006/relationships/image" Target="../media/image77.jpg"/><Relationship Id="rId4" Type="http://schemas.openxmlformats.org/officeDocument/2006/relationships/image" Target="../media/image76.jpg"/></Relationships>
</file>

<file path=ppt/slides/_rels/slide37.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80.jpg"/></Relationships>
</file>

<file path=ppt/slides/_rels/slide38.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82.jpg"/></Relationships>
</file>

<file path=ppt/slides/_rels/slide39.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85.jpg"/><Relationship Id="rId4" Type="http://schemas.openxmlformats.org/officeDocument/2006/relationships/image" Target="../media/image8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87.jpg"/></Relationships>
</file>

<file path=ppt/slides/_rels/slide41.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41.xml"/><Relationship Id="rId1" Type="http://schemas.openxmlformats.org/officeDocument/2006/relationships/slideLayout" Target="../slideLayouts/slideLayout9.xml"/><Relationship Id="rId5" Type="http://schemas.openxmlformats.org/officeDocument/2006/relationships/image" Target="../media/image90.jpg"/><Relationship Id="rId4" Type="http://schemas.openxmlformats.org/officeDocument/2006/relationships/image" Target="../media/image89.jpg"/></Relationships>
</file>

<file path=ppt/slides/_rels/slide42.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image" Target="../media/image93.png"/><Relationship Id="rId4" Type="http://schemas.openxmlformats.org/officeDocument/2006/relationships/image" Target="../media/image92.jpg"/></Relationships>
</file>

<file path=ppt/slides/_rels/slide43.xml.rels><?xml version="1.0" encoding="UTF-8" standalone="yes"?>
<Relationships xmlns="http://schemas.openxmlformats.org/package/2006/relationships"><Relationship Id="rId8" Type="http://schemas.openxmlformats.org/officeDocument/2006/relationships/image" Target="../media/image99.jpg"/><Relationship Id="rId3" Type="http://schemas.openxmlformats.org/officeDocument/2006/relationships/image" Target="../media/image94.jpg"/><Relationship Id="rId7" Type="http://schemas.openxmlformats.org/officeDocument/2006/relationships/image" Target="../media/image98.jp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97.jpg"/><Relationship Id="rId5" Type="http://schemas.openxmlformats.org/officeDocument/2006/relationships/image" Target="../media/image96.jpg"/><Relationship Id="rId4" Type="http://schemas.openxmlformats.org/officeDocument/2006/relationships/image" Target="../media/image95.jpg"/></Relationships>
</file>

<file path=ppt/slides/_rels/slide44.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ctrTitle"/>
          </p:nvPr>
        </p:nvSpPr>
        <p:spPr>
          <a:xfrm>
            <a:off x="0" y="381000"/>
            <a:ext cx="83058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6600"/>
              <a:buFont typeface="Arial"/>
              <a:buNone/>
            </a:pPr>
            <a:r>
              <a:rPr lang="en-US" sz="6600" b="1" i="0" u="none" strike="noStrike" cap="none">
                <a:solidFill>
                  <a:srgbClr val="FFFF00"/>
                </a:solidFill>
                <a:latin typeface="Arial"/>
                <a:ea typeface="Arial"/>
                <a:cs typeface="Arial"/>
                <a:sym typeface="Arial"/>
              </a:rPr>
              <a:t>Dress for Success</a:t>
            </a:r>
            <a:endParaRPr/>
          </a:p>
        </p:txBody>
      </p:sp>
      <p:sp>
        <p:nvSpPr>
          <p:cNvPr id="205" name="Google Shape;205;p31"/>
          <p:cNvSpPr txBox="1">
            <a:spLocks noGrp="1"/>
          </p:cNvSpPr>
          <p:nvPr>
            <p:ph type="subTitle" idx="1"/>
          </p:nvPr>
        </p:nvSpPr>
        <p:spPr>
          <a:xfrm>
            <a:off x="152400" y="1143000"/>
            <a:ext cx="8305800" cy="60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Appearance and Nonverbal Communication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1866900" y="196850"/>
            <a:ext cx="6781800" cy="18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Women</a:t>
            </a:r>
            <a:endParaRPr/>
          </a:p>
        </p:txBody>
      </p:sp>
      <p:sp>
        <p:nvSpPr>
          <p:cNvPr id="291" name="Google Shape;291;p40"/>
          <p:cNvSpPr txBox="1">
            <a:spLocks noGrp="1"/>
          </p:cNvSpPr>
          <p:nvPr>
            <p:ph type="body" idx="1"/>
          </p:nvPr>
        </p:nvSpPr>
        <p:spPr>
          <a:xfrm>
            <a:off x="1219200" y="2438400"/>
            <a:ext cx="4038600" cy="403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Do wear:</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Dark colored jackets with matching skirt or slacks</a:t>
            </a:r>
            <a:endParaRPr/>
          </a:p>
          <a:p>
            <a:pPr marL="342900" marR="0" lvl="0" indent="-190500" algn="l" rtl="0">
              <a:lnSpc>
                <a:spcPct val="8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Closed toe dress shoes with a 2 to 3 inch heel</a:t>
            </a:r>
            <a:endParaRPr/>
          </a:p>
          <a:p>
            <a:pPr marL="342900" marR="0" lvl="0" indent="-190500" algn="l" rtl="0">
              <a:lnSpc>
                <a:spcPct val="8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Plain hose</a:t>
            </a:r>
            <a:endParaRPr/>
          </a:p>
          <a:p>
            <a:pPr marL="342900" marR="0" lvl="0" indent="-190500" algn="l" rtl="0">
              <a:lnSpc>
                <a:spcPct val="8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Well groomed hair and nails</a:t>
            </a:r>
            <a:endParaRPr/>
          </a:p>
        </p:txBody>
      </p:sp>
      <p:pic>
        <p:nvPicPr>
          <p:cNvPr id="292" name="Google Shape;292;p40" descr="black_businesswoman_2"/>
          <p:cNvPicPr preferRelativeResize="0"/>
          <p:nvPr/>
        </p:nvPicPr>
        <p:blipFill rotWithShape="1">
          <a:blip r:embed="rId3">
            <a:alphaModFix/>
          </a:blip>
          <a:srcRect l="7120" b="23683"/>
          <a:stretch/>
        </p:blipFill>
        <p:spPr>
          <a:xfrm>
            <a:off x="7415212" y="1295400"/>
            <a:ext cx="1576387" cy="1828800"/>
          </a:xfrm>
          <a:prstGeom prst="rect">
            <a:avLst/>
          </a:prstGeom>
          <a:noFill/>
          <a:ln w="28575" cap="flat" cmpd="sng">
            <a:solidFill>
              <a:srgbClr val="000000"/>
            </a:solidFill>
            <a:prstDash val="solid"/>
            <a:miter lim="800000"/>
            <a:headEnd type="none" w="sm" len="sm"/>
            <a:tailEnd type="none" w="sm" len="sm"/>
          </a:ln>
        </p:spPr>
      </p:pic>
      <p:pic>
        <p:nvPicPr>
          <p:cNvPr id="293" name="Google Shape;293;p40" descr="http://cache4.asset-cache.net/xc/rbty_44.jpg?v=1&amp;c=NewsMaker&amp;k=2&amp;d=F96248E29EDD06877238B163CC8BB56D"/>
          <p:cNvPicPr preferRelativeResize="0"/>
          <p:nvPr/>
        </p:nvPicPr>
        <p:blipFill rotWithShape="1">
          <a:blip r:embed="rId4">
            <a:alphaModFix/>
          </a:blip>
          <a:srcRect l="14457" t="7797" r="8432"/>
          <a:stretch/>
        </p:blipFill>
        <p:spPr>
          <a:xfrm>
            <a:off x="7239000" y="3262312"/>
            <a:ext cx="1905000" cy="3519487"/>
          </a:xfrm>
          <a:prstGeom prst="rect">
            <a:avLst/>
          </a:prstGeom>
          <a:noFill/>
          <a:ln>
            <a:noFill/>
          </a:ln>
        </p:spPr>
      </p:pic>
      <p:pic>
        <p:nvPicPr>
          <p:cNvPr id="294" name="Google Shape;294;p40" descr="job_interview.jpg"/>
          <p:cNvPicPr preferRelativeResize="0"/>
          <p:nvPr/>
        </p:nvPicPr>
        <p:blipFill rotWithShape="1">
          <a:blip r:embed="rId5">
            <a:alphaModFix/>
          </a:blip>
          <a:srcRect b="6120"/>
          <a:stretch/>
        </p:blipFill>
        <p:spPr>
          <a:xfrm>
            <a:off x="5181600" y="2667000"/>
            <a:ext cx="2135187" cy="3271837"/>
          </a:xfrm>
          <a:prstGeom prst="rect">
            <a:avLst/>
          </a:prstGeom>
          <a:noFill/>
          <a:ln w="28575" cap="flat" cmpd="sng">
            <a:solidFill>
              <a:srgbClr val="000000"/>
            </a:solidFill>
            <a:prstDash val="solid"/>
            <a:miter lim="800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1"/>
          <p:cNvSpPr txBox="1">
            <a:spLocks noGrp="1"/>
          </p:cNvSpPr>
          <p:nvPr>
            <p:ph type="title"/>
          </p:nvPr>
        </p:nvSpPr>
        <p:spPr>
          <a:xfrm>
            <a:off x="914400" y="2286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Female</a:t>
            </a:r>
            <a:br>
              <a:rPr lang="en-US" sz="4000" b="1" i="0" u="none" strike="noStrike" cap="none">
                <a:solidFill>
                  <a:schemeClr val="dk1"/>
                </a:solidFill>
                <a:latin typeface="Arial"/>
                <a:ea typeface="Arial"/>
                <a:cs typeface="Arial"/>
                <a:sym typeface="Arial"/>
              </a:rPr>
            </a:br>
            <a:r>
              <a:rPr lang="en-US" sz="4000" b="1" i="0" u="none" strike="noStrike" cap="none">
                <a:solidFill>
                  <a:schemeClr val="dk1"/>
                </a:solidFill>
                <a:latin typeface="Arial"/>
                <a:ea typeface="Arial"/>
                <a:cs typeface="Arial"/>
                <a:sym typeface="Arial"/>
              </a:rPr>
              <a:t>Professional Attire - Formal</a:t>
            </a:r>
            <a:endParaRPr/>
          </a:p>
        </p:txBody>
      </p:sp>
      <p:sp>
        <p:nvSpPr>
          <p:cNvPr id="300" name="Google Shape;300;p41"/>
          <p:cNvSpPr txBox="1">
            <a:spLocks noGrp="1"/>
          </p:cNvSpPr>
          <p:nvPr>
            <p:ph type="body" idx="1"/>
          </p:nvPr>
        </p:nvSpPr>
        <p:spPr>
          <a:xfrm>
            <a:off x="533400" y="1828800"/>
            <a:ext cx="4038600" cy="3678237"/>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Suit </a:t>
            </a:r>
            <a:endParaRPr/>
          </a:p>
          <a:p>
            <a:pPr marL="342900" marR="0" lvl="0" indent="-342900" algn="ctr"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(with knee length skirt</a:t>
            </a:r>
            <a:endParaRPr/>
          </a:p>
          <a:p>
            <a:pPr marL="342900" marR="0" lvl="0" indent="-342900" algn="ctr"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Or</a:t>
            </a:r>
            <a:endParaRPr/>
          </a:p>
          <a:p>
            <a:pPr marL="342900" marR="0" lvl="0" indent="-342900" algn="ctr"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Matching*, ankle length pants)</a:t>
            </a:r>
            <a:endParaRPr/>
          </a:p>
          <a:p>
            <a:pPr marL="342900" marR="0" lvl="0" indent="-342900" algn="ctr"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Blouse</a:t>
            </a:r>
            <a:endParaRPr/>
          </a:p>
          <a:p>
            <a:pPr marL="342900" marR="0" lvl="0" indent="-342900" algn="ctr"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Dress Pants</a:t>
            </a:r>
            <a:endParaRPr/>
          </a:p>
          <a:p>
            <a:pPr marL="342900" marR="0" lvl="0" indent="-342900" algn="ctr"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Dress Shoes</a:t>
            </a:r>
            <a:endParaRPr/>
          </a:p>
        </p:txBody>
      </p:sp>
      <p:pic>
        <p:nvPicPr>
          <p:cNvPr id="301" name="Google Shape;301;p41" descr="Female Suit 3"/>
          <p:cNvPicPr preferRelativeResize="0">
            <a:picLocks noGrp="1"/>
          </p:cNvPicPr>
          <p:nvPr>
            <p:ph type="body" idx="1"/>
          </p:nvPr>
        </p:nvPicPr>
        <p:blipFill rotWithShape="1">
          <a:blip r:embed="rId3">
            <a:alphaModFix/>
          </a:blip>
          <a:srcRect/>
          <a:stretch/>
        </p:blipFill>
        <p:spPr>
          <a:xfrm>
            <a:off x="5410200" y="2438400"/>
            <a:ext cx="915987" cy="2709862"/>
          </a:xfrm>
          <a:prstGeom prst="rect">
            <a:avLst/>
          </a:prstGeom>
          <a:noFill/>
          <a:ln>
            <a:noFill/>
          </a:ln>
        </p:spPr>
      </p:pic>
      <p:sp>
        <p:nvSpPr>
          <p:cNvPr id="302" name="Google Shape;302;p41"/>
          <p:cNvSpPr txBox="1"/>
          <p:nvPr/>
        </p:nvSpPr>
        <p:spPr>
          <a:xfrm>
            <a:off x="4876800" y="5257800"/>
            <a:ext cx="1797050"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Source: 2008 Microsoft Corporation</a:t>
            </a:r>
            <a:endParaRPr/>
          </a:p>
        </p:txBody>
      </p:sp>
      <p:pic>
        <p:nvPicPr>
          <p:cNvPr id="303" name="Google Shape;303;p41" descr="882-0x800-woman-in-suit-holding-busin"/>
          <p:cNvPicPr preferRelativeResize="0"/>
          <p:nvPr/>
        </p:nvPicPr>
        <p:blipFill rotWithShape="1">
          <a:blip r:embed="rId4">
            <a:alphaModFix/>
          </a:blip>
          <a:srcRect/>
          <a:stretch/>
        </p:blipFill>
        <p:spPr>
          <a:xfrm>
            <a:off x="7086600" y="2438400"/>
            <a:ext cx="1185862" cy="2543175"/>
          </a:xfrm>
          <a:prstGeom prst="rect">
            <a:avLst/>
          </a:prstGeom>
          <a:noFill/>
          <a:ln>
            <a:noFill/>
          </a:ln>
        </p:spPr>
      </p:pic>
      <p:sp>
        <p:nvSpPr>
          <p:cNvPr id="304" name="Google Shape;304;p41"/>
          <p:cNvSpPr txBox="1"/>
          <p:nvPr/>
        </p:nvSpPr>
        <p:spPr>
          <a:xfrm>
            <a:off x="6705600" y="5257800"/>
            <a:ext cx="2024062"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Source: 2007 Concord Training Services</a:t>
            </a:r>
            <a:endParaRPr/>
          </a:p>
        </p:txBody>
      </p:sp>
      <p:sp>
        <p:nvSpPr>
          <p:cNvPr id="305" name="Google Shape;305;p41"/>
          <p:cNvSpPr txBox="1"/>
          <p:nvPr/>
        </p:nvSpPr>
        <p:spPr>
          <a:xfrm>
            <a:off x="4800600" y="5715000"/>
            <a:ext cx="3962400" cy="915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*Matching means the pants must be made out of the same material as the jacket.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2"/>
          <p:cNvSpPr txBox="1">
            <a:spLocks noGrp="1"/>
          </p:cNvSpPr>
          <p:nvPr>
            <p:ph type="title"/>
          </p:nvPr>
        </p:nvSpPr>
        <p:spPr>
          <a:xfrm>
            <a:off x="908050" y="5334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Female – Mid-Range </a:t>
            </a:r>
            <a:br>
              <a:rPr lang="en-US" sz="4000" b="1" i="0" u="none" strike="noStrike" cap="none">
                <a:solidFill>
                  <a:schemeClr val="dk1"/>
                </a:solidFill>
                <a:latin typeface="Arial"/>
                <a:ea typeface="Arial"/>
                <a:cs typeface="Arial"/>
                <a:sym typeface="Arial"/>
              </a:rPr>
            </a:br>
            <a:r>
              <a:rPr lang="en-US" sz="4000" b="1" i="0" u="none" strike="noStrike" cap="none">
                <a:solidFill>
                  <a:schemeClr val="dk1"/>
                </a:solidFill>
                <a:latin typeface="Arial"/>
                <a:ea typeface="Arial"/>
                <a:cs typeface="Arial"/>
                <a:sym typeface="Arial"/>
              </a:rPr>
              <a:t>Business Attire – </a:t>
            </a:r>
            <a:br>
              <a:rPr lang="en-US" sz="4000" b="1" i="0" u="none" strike="noStrike" cap="none">
                <a:solidFill>
                  <a:schemeClr val="dk1"/>
                </a:solidFill>
                <a:latin typeface="Arial"/>
                <a:ea typeface="Arial"/>
                <a:cs typeface="Arial"/>
                <a:sym typeface="Arial"/>
              </a:rPr>
            </a:br>
            <a:r>
              <a:rPr lang="en-US" sz="4000" b="1" i="0" u="none" strike="noStrike" cap="none">
                <a:solidFill>
                  <a:schemeClr val="dk1"/>
                </a:solidFill>
                <a:latin typeface="Arial"/>
                <a:ea typeface="Arial"/>
                <a:cs typeface="Arial"/>
                <a:sym typeface="Arial"/>
              </a:rPr>
              <a:t>Business Dress</a:t>
            </a:r>
            <a:endParaRPr/>
          </a:p>
        </p:txBody>
      </p:sp>
      <p:sp>
        <p:nvSpPr>
          <p:cNvPr id="312" name="Google Shape;312;p42"/>
          <p:cNvSpPr txBox="1">
            <a:spLocks noGrp="1"/>
          </p:cNvSpPr>
          <p:nvPr>
            <p:ph type="body" idx="1"/>
          </p:nvPr>
        </p:nvSpPr>
        <p:spPr>
          <a:xfrm>
            <a:off x="-68725" y="2275775"/>
            <a:ext cx="4038600" cy="29718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Dress or Skirt </a:t>
            </a:r>
            <a:endParaRPr/>
          </a:p>
          <a:p>
            <a:pPr marL="342900" marR="0" lvl="0" indent="-342900" algn="ctr" rtl="0">
              <a:lnSpc>
                <a:spcPct val="10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a:t>
            </a:r>
            <a:r>
              <a:rPr lang="en-US" sz="2800" b="1" i="0" u="none">
                <a:solidFill>
                  <a:schemeClr val="dk1"/>
                </a:solidFill>
                <a:latin typeface="Arial"/>
                <a:ea typeface="Arial"/>
                <a:cs typeface="Arial"/>
                <a:sym typeface="Arial"/>
              </a:rPr>
              <a:t>knee length</a:t>
            </a:r>
            <a:r>
              <a:rPr lang="en-US" sz="2800" b="0" i="0" u="none">
                <a:solidFill>
                  <a:schemeClr val="dk1"/>
                </a:solidFill>
                <a:latin typeface="Arial"/>
                <a:ea typeface="Arial"/>
                <a:cs typeface="Arial"/>
                <a:sym typeface="Arial"/>
              </a:rPr>
              <a:t>)</a:t>
            </a:r>
            <a:endParaRPr/>
          </a:p>
          <a:p>
            <a:pPr marL="342900" marR="0" lvl="0" indent="-342900" algn="ctr" rtl="0">
              <a:lnSpc>
                <a:spcPct val="10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Blouse</a:t>
            </a:r>
            <a:endParaRPr/>
          </a:p>
          <a:p>
            <a:pPr marL="342900" marR="0" lvl="0" indent="-342900" algn="ctr" rtl="0">
              <a:lnSpc>
                <a:spcPct val="10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Dress Pants</a:t>
            </a:r>
            <a:endParaRPr/>
          </a:p>
          <a:p>
            <a:pPr marL="342900" marR="0" lvl="0" indent="-342900" algn="ctr" rtl="0">
              <a:lnSpc>
                <a:spcPct val="10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Dress Shoes</a:t>
            </a:r>
            <a:endParaRPr/>
          </a:p>
        </p:txBody>
      </p:sp>
      <p:pic>
        <p:nvPicPr>
          <p:cNvPr id="313" name="Google Shape;313;p42" descr="Female Dress 2"/>
          <p:cNvPicPr preferRelativeResize="0">
            <a:picLocks noGrp="1"/>
          </p:cNvPicPr>
          <p:nvPr>
            <p:ph type="body" idx="1"/>
          </p:nvPr>
        </p:nvPicPr>
        <p:blipFill rotWithShape="1">
          <a:blip r:embed="rId3">
            <a:alphaModFix/>
          </a:blip>
          <a:srcRect/>
          <a:stretch/>
        </p:blipFill>
        <p:spPr>
          <a:xfrm>
            <a:off x="3090075" y="2398725"/>
            <a:ext cx="2964000" cy="3621000"/>
          </a:xfrm>
          <a:prstGeom prst="rect">
            <a:avLst/>
          </a:prstGeom>
          <a:noFill/>
          <a:ln>
            <a:noFill/>
          </a:ln>
        </p:spPr>
      </p:pic>
      <p:pic>
        <p:nvPicPr>
          <p:cNvPr id="314" name="Google Shape;314;p42" descr="Female Dress"/>
          <p:cNvPicPr preferRelativeResize="0"/>
          <p:nvPr/>
        </p:nvPicPr>
        <p:blipFill rotWithShape="1">
          <a:blip r:embed="rId4">
            <a:alphaModFix/>
          </a:blip>
          <a:srcRect/>
          <a:stretch/>
        </p:blipFill>
        <p:spPr>
          <a:xfrm>
            <a:off x="6164150" y="2003525"/>
            <a:ext cx="2878137" cy="3516312"/>
          </a:xfrm>
          <a:prstGeom prst="rect">
            <a:avLst/>
          </a:prstGeom>
          <a:noFill/>
          <a:ln>
            <a:noFill/>
          </a:ln>
        </p:spPr>
      </p:pic>
      <p:pic>
        <p:nvPicPr>
          <p:cNvPr id="315" name="Google Shape;315;p42" descr="Female Skirt"/>
          <p:cNvPicPr preferRelativeResize="0"/>
          <p:nvPr/>
        </p:nvPicPr>
        <p:blipFill rotWithShape="1">
          <a:blip r:embed="rId5">
            <a:alphaModFix/>
          </a:blip>
          <a:srcRect/>
          <a:stretch/>
        </p:blipFill>
        <p:spPr>
          <a:xfrm>
            <a:off x="5341937" y="4111625"/>
            <a:ext cx="1973262" cy="2409825"/>
          </a:xfrm>
          <a:prstGeom prst="rect">
            <a:avLst/>
          </a:prstGeom>
          <a:noFill/>
          <a:ln>
            <a:noFill/>
          </a:ln>
        </p:spPr>
      </p:pic>
      <p:sp>
        <p:nvSpPr>
          <p:cNvPr id="316" name="Google Shape;316;p42"/>
          <p:cNvSpPr txBox="1"/>
          <p:nvPr/>
        </p:nvSpPr>
        <p:spPr>
          <a:xfrm>
            <a:off x="7010400" y="6019800"/>
            <a:ext cx="1700212"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Source: 2008 www5.jcpenny.com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Male &amp; Female</a:t>
            </a:r>
            <a:br>
              <a:rPr lang="en-US" sz="4000" b="1" i="0" u="none" strike="noStrike" cap="none">
                <a:solidFill>
                  <a:schemeClr val="dk1"/>
                </a:solidFill>
                <a:latin typeface="Arial"/>
                <a:ea typeface="Arial"/>
                <a:cs typeface="Arial"/>
                <a:sym typeface="Arial"/>
              </a:rPr>
            </a:br>
            <a:r>
              <a:rPr lang="en-US" sz="4000" b="1" i="0" u="none" strike="noStrike" cap="none">
                <a:solidFill>
                  <a:schemeClr val="dk1"/>
                </a:solidFill>
                <a:latin typeface="Arial"/>
                <a:ea typeface="Arial"/>
                <a:cs typeface="Arial"/>
                <a:sym typeface="Arial"/>
              </a:rPr>
              <a:t>Business Casual</a:t>
            </a:r>
            <a:endParaRPr/>
          </a:p>
        </p:txBody>
      </p:sp>
      <p:sp>
        <p:nvSpPr>
          <p:cNvPr id="323" name="Google Shape;323;p43"/>
          <p:cNvSpPr txBox="1">
            <a:spLocks noGrp="1"/>
          </p:cNvSpPr>
          <p:nvPr>
            <p:ph type="body" idx="1"/>
          </p:nvPr>
        </p:nvSpPr>
        <p:spPr>
          <a:xfrm>
            <a:off x="2741612" y="3108325"/>
            <a:ext cx="4038600" cy="231775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Collared Shirt (Tucked)</a:t>
            </a:r>
            <a:endParaRPr/>
          </a:p>
          <a:p>
            <a:pPr marL="342900" marR="0" lvl="0" indent="-342900" algn="ctr" rtl="0">
              <a:lnSpc>
                <a:spcPct val="10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Dress Pants or Khakis</a:t>
            </a:r>
            <a:endParaRPr/>
          </a:p>
          <a:p>
            <a:pPr marL="342900" marR="0" lvl="0" indent="-342900" algn="ctr" rtl="0">
              <a:lnSpc>
                <a:spcPct val="10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Non-Athletic Shoes</a:t>
            </a:r>
            <a:endParaRPr/>
          </a:p>
        </p:txBody>
      </p:sp>
      <p:pic>
        <p:nvPicPr>
          <p:cNvPr id="324" name="Google Shape;324;p43" descr="Female Polo"/>
          <p:cNvPicPr preferRelativeResize="0"/>
          <p:nvPr/>
        </p:nvPicPr>
        <p:blipFill rotWithShape="1">
          <a:blip r:embed="rId3">
            <a:alphaModFix/>
          </a:blip>
          <a:srcRect/>
          <a:stretch/>
        </p:blipFill>
        <p:spPr>
          <a:xfrm>
            <a:off x="277812" y="2225675"/>
            <a:ext cx="2463800" cy="3019425"/>
          </a:xfrm>
          <a:prstGeom prst="rect">
            <a:avLst/>
          </a:prstGeom>
          <a:noFill/>
          <a:ln>
            <a:noFill/>
          </a:ln>
        </p:spPr>
      </p:pic>
      <p:sp>
        <p:nvSpPr>
          <p:cNvPr id="325" name="Google Shape;325;p43"/>
          <p:cNvSpPr txBox="1"/>
          <p:nvPr/>
        </p:nvSpPr>
        <p:spPr>
          <a:xfrm>
            <a:off x="889000" y="5426075"/>
            <a:ext cx="1828800"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Source: 2008 She Plays Sports, Inc.</a:t>
            </a:r>
            <a:endParaRPr/>
          </a:p>
        </p:txBody>
      </p:sp>
      <p:sp>
        <p:nvSpPr>
          <p:cNvPr id="326" name="Google Shape;326;p43"/>
          <p:cNvSpPr txBox="1"/>
          <p:nvPr/>
        </p:nvSpPr>
        <p:spPr>
          <a:xfrm>
            <a:off x="7148512" y="5534025"/>
            <a:ext cx="1511300"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Source: 2007 Hubpages, Inc.</a:t>
            </a:r>
            <a:endParaRPr/>
          </a:p>
        </p:txBody>
      </p:sp>
      <p:pic>
        <p:nvPicPr>
          <p:cNvPr id="327" name="Google Shape;327;p43" descr="237466_f260"/>
          <p:cNvPicPr preferRelativeResize="0"/>
          <p:nvPr/>
        </p:nvPicPr>
        <p:blipFill rotWithShape="1">
          <a:blip r:embed="rId4">
            <a:alphaModFix/>
          </a:blip>
          <a:srcRect/>
          <a:stretch/>
        </p:blipFill>
        <p:spPr>
          <a:xfrm>
            <a:off x="6673850" y="2057400"/>
            <a:ext cx="2470150" cy="3368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4"/>
          <p:cNvSpPr txBox="1">
            <a:spLocks noGrp="1"/>
          </p:cNvSpPr>
          <p:nvPr>
            <p:ph type="title"/>
          </p:nvPr>
        </p:nvSpPr>
        <p:spPr>
          <a:xfrm>
            <a:off x="2362200" y="838200"/>
            <a:ext cx="67818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  Women</a:t>
            </a:r>
            <a:endParaRPr/>
          </a:p>
        </p:txBody>
      </p:sp>
      <p:sp>
        <p:nvSpPr>
          <p:cNvPr id="334" name="Google Shape;334;p44"/>
          <p:cNvSpPr txBox="1">
            <a:spLocks noGrp="1"/>
          </p:cNvSpPr>
          <p:nvPr>
            <p:ph type="body" idx="1"/>
          </p:nvPr>
        </p:nvSpPr>
        <p:spPr>
          <a:xfrm>
            <a:off x="1371600" y="3124200"/>
            <a:ext cx="4038600" cy="1393825"/>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3200"/>
              <a:buFont typeface="Arimo"/>
              <a:buNone/>
            </a:pPr>
            <a:r>
              <a:rPr lang="en-US" sz="3200" b="0" i="0" u="none">
                <a:solidFill>
                  <a:schemeClr val="dk1"/>
                </a:solidFill>
                <a:latin typeface="Arimo"/>
                <a:ea typeface="Arimo"/>
                <a:cs typeface="Arimo"/>
                <a:sym typeface="Arimo"/>
              </a:rPr>
              <a:t>Do wear some</a:t>
            </a:r>
            <a:endParaRPr/>
          </a:p>
          <a:p>
            <a:pPr marL="342900" marR="0" lvl="0" indent="-342900" algn="ctr" rtl="0">
              <a:lnSpc>
                <a:spcPct val="100000"/>
              </a:lnSpc>
              <a:spcBef>
                <a:spcPts val="640"/>
              </a:spcBef>
              <a:spcAft>
                <a:spcPts val="0"/>
              </a:spcAft>
              <a:buClr>
                <a:schemeClr val="dk1"/>
              </a:buClr>
              <a:buSzPts val="3200"/>
              <a:buFont typeface="Arimo"/>
              <a:buNone/>
            </a:pPr>
            <a:r>
              <a:rPr lang="en-US" sz="3200" b="0" i="0" u="none">
                <a:solidFill>
                  <a:schemeClr val="dk1"/>
                </a:solidFill>
                <a:latin typeface="Arimo"/>
                <a:ea typeface="Arimo"/>
                <a:cs typeface="Arimo"/>
                <a:sym typeface="Arimo"/>
              </a:rPr>
              <a:t>make-up</a:t>
            </a:r>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Arimo"/>
              <a:ea typeface="Arimo"/>
              <a:cs typeface="Arimo"/>
              <a:sym typeface="Arimo"/>
            </a:endParaRPr>
          </a:p>
        </p:txBody>
      </p:sp>
      <p:pic>
        <p:nvPicPr>
          <p:cNvPr id="335" name="Google Shape;335;p44" descr="Make_up_02"/>
          <p:cNvPicPr preferRelativeResize="0"/>
          <p:nvPr/>
        </p:nvPicPr>
        <p:blipFill rotWithShape="1">
          <a:blip r:embed="rId3">
            <a:alphaModFix/>
          </a:blip>
          <a:srcRect/>
          <a:stretch/>
        </p:blipFill>
        <p:spPr>
          <a:xfrm>
            <a:off x="5410200" y="1676400"/>
            <a:ext cx="3179762" cy="5029200"/>
          </a:xfrm>
          <a:prstGeom prst="rect">
            <a:avLst/>
          </a:prstGeom>
          <a:noFill/>
          <a:ln w="28575" cap="flat" cmpd="sng">
            <a:solidFill>
              <a:srgbClr val="000000"/>
            </a:solidFill>
            <a:prstDash val="solid"/>
            <a:miter lim="800000"/>
            <a:headEnd type="none" w="sm" len="sm"/>
            <a:tailEnd type="none" w="sm" len="sm"/>
          </a:ln>
        </p:spPr>
      </p:pic>
      <p:sp>
        <p:nvSpPr>
          <p:cNvPr id="336" name="Google Shape;336;p44"/>
          <p:cNvSpPr txBox="1"/>
          <p:nvPr/>
        </p:nvSpPr>
        <p:spPr>
          <a:xfrm>
            <a:off x="5562600" y="4038600"/>
            <a:ext cx="1295400" cy="3667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Before</a:t>
            </a:r>
            <a:endParaRPr/>
          </a:p>
        </p:txBody>
      </p:sp>
      <p:sp>
        <p:nvSpPr>
          <p:cNvPr id="337" name="Google Shape;337;p44"/>
          <p:cNvSpPr txBox="1"/>
          <p:nvPr/>
        </p:nvSpPr>
        <p:spPr>
          <a:xfrm>
            <a:off x="7086600" y="4038600"/>
            <a:ext cx="1447800" cy="3667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After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5"/>
          <p:cNvSpPr txBox="1">
            <a:spLocks noGrp="1"/>
          </p:cNvSpPr>
          <p:nvPr>
            <p:ph type="title"/>
          </p:nvPr>
        </p:nvSpPr>
        <p:spPr>
          <a:xfrm>
            <a:off x="2362200" y="990600"/>
            <a:ext cx="67818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   Why wear make-up?</a:t>
            </a:r>
            <a:endParaRPr/>
          </a:p>
        </p:txBody>
      </p:sp>
      <p:sp>
        <p:nvSpPr>
          <p:cNvPr id="344" name="Google Shape;344;p45"/>
          <p:cNvSpPr txBox="1">
            <a:spLocks noGrp="1"/>
          </p:cNvSpPr>
          <p:nvPr>
            <p:ph type="body" idx="1"/>
          </p:nvPr>
        </p:nvSpPr>
        <p:spPr>
          <a:xfrm>
            <a:off x="1219200" y="2438400"/>
            <a:ext cx="4724400" cy="4038600"/>
          </a:xfrm>
          <a:prstGeom prst="rect">
            <a:avLst/>
          </a:prstGeom>
          <a:noFill/>
          <a:ln>
            <a:noFill/>
          </a:ln>
        </p:spPr>
        <p:txBody>
          <a:bodyPr spcFirstLastPara="1" wrap="square" lIns="91425" tIns="45700" rIns="91425" bIns="45700" anchor="t" anchorCtr="0">
            <a:noAutofit/>
          </a:bodyPr>
          <a:lstStyle/>
          <a:p>
            <a:pPr marL="342900" marR="0" lvl="0" indent="-165100" algn="l" rtl="0">
              <a:lnSpc>
                <a:spcPct val="100000"/>
              </a:lnSpc>
              <a:spcBef>
                <a:spcPts val="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Tasteful make-up shows attention to detail</a:t>
            </a:r>
            <a:endParaRPr/>
          </a:p>
          <a:p>
            <a:pPr marL="342900" marR="0" lvl="0" indent="-3429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Studies show women who wear make-up earn 20 to 30 percent more money </a:t>
            </a:r>
            <a:endParaRPr/>
          </a:p>
        </p:txBody>
      </p:sp>
      <p:pic>
        <p:nvPicPr>
          <p:cNvPr id="345" name="Google Shape;345;p45" descr="business%20woman%20make%20money"/>
          <p:cNvPicPr preferRelativeResize="0"/>
          <p:nvPr/>
        </p:nvPicPr>
        <p:blipFill rotWithShape="1">
          <a:blip r:embed="rId3">
            <a:alphaModFix/>
          </a:blip>
          <a:srcRect/>
          <a:stretch/>
        </p:blipFill>
        <p:spPr>
          <a:xfrm>
            <a:off x="6080125" y="2266950"/>
            <a:ext cx="3063875" cy="4591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46" descr="kate 1"/>
          <p:cNvPicPr preferRelativeResize="0"/>
          <p:nvPr/>
        </p:nvPicPr>
        <p:blipFill rotWithShape="1">
          <a:blip r:embed="rId3">
            <a:alphaModFix/>
          </a:blip>
          <a:srcRect/>
          <a:stretch/>
        </p:blipFill>
        <p:spPr>
          <a:xfrm>
            <a:off x="4578350" y="0"/>
            <a:ext cx="4565650" cy="6858000"/>
          </a:xfrm>
          <a:prstGeom prst="rect">
            <a:avLst/>
          </a:prstGeom>
          <a:noFill/>
          <a:ln w="76200" cap="flat" cmpd="sng">
            <a:solidFill>
              <a:srgbClr val="000000"/>
            </a:solidFill>
            <a:prstDash val="solid"/>
            <a:miter lim="800000"/>
            <a:headEnd type="none" w="sm" len="sm"/>
            <a:tailEnd type="none" w="sm" len="sm"/>
          </a:ln>
        </p:spPr>
      </p:pic>
      <p:pic>
        <p:nvPicPr>
          <p:cNvPr id="352" name="Google Shape;352;p46" descr="kate"/>
          <p:cNvPicPr preferRelativeResize="0"/>
          <p:nvPr/>
        </p:nvPicPr>
        <p:blipFill rotWithShape="1">
          <a:blip r:embed="rId4">
            <a:alphaModFix/>
          </a:blip>
          <a:srcRect/>
          <a:stretch/>
        </p:blipFill>
        <p:spPr>
          <a:xfrm>
            <a:off x="0" y="0"/>
            <a:ext cx="4584700" cy="6858000"/>
          </a:xfrm>
          <a:prstGeom prst="rect">
            <a:avLst/>
          </a:prstGeom>
          <a:noFill/>
          <a:ln w="76200" cap="flat" cmpd="sng">
            <a:solidFill>
              <a:srgbClr val="000000"/>
            </a:solidFill>
            <a:prstDash val="solid"/>
            <a:miter lim="800000"/>
            <a:headEnd type="none" w="sm" len="sm"/>
            <a:tailEnd type="none" w="sm" len="sm"/>
          </a:ln>
        </p:spPr>
      </p:pic>
      <p:sp>
        <p:nvSpPr>
          <p:cNvPr id="353" name="Google Shape;353;p46"/>
          <p:cNvSpPr txBox="1"/>
          <p:nvPr/>
        </p:nvSpPr>
        <p:spPr>
          <a:xfrm>
            <a:off x="990600" y="5608637"/>
            <a:ext cx="7286625" cy="9445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0FCB2"/>
              </a:buClr>
              <a:buSzPts val="3200"/>
              <a:buFont typeface="Times New Roman"/>
              <a:buNone/>
            </a:pPr>
            <a:r>
              <a:rPr lang="en-US" sz="3200" b="0" i="0" u="none" strike="noStrike" cap="none">
                <a:solidFill>
                  <a:srgbClr val="F0FCB2"/>
                </a:solidFill>
                <a:latin typeface="Times New Roman"/>
                <a:ea typeface="Times New Roman"/>
                <a:cs typeface="Times New Roman"/>
                <a:sym typeface="Times New Roman"/>
              </a:rPr>
              <a:t>Would make-up </a:t>
            </a:r>
            <a:r>
              <a:rPr lang="en-US" sz="3200" b="0" i="0" u="none" strike="noStrike" cap="none">
                <a:solidFill>
                  <a:srgbClr val="F3FEB0"/>
                </a:solidFill>
                <a:latin typeface="Times New Roman"/>
                <a:ea typeface="Times New Roman"/>
                <a:cs typeface="Times New Roman"/>
                <a:sym typeface="Times New Roman"/>
              </a:rPr>
              <a:t>help</a:t>
            </a:r>
            <a:r>
              <a:rPr lang="en-US" sz="3200" b="0" i="0" u="none" strike="noStrike" cap="none">
                <a:solidFill>
                  <a:srgbClr val="F0FCB2"/>
                </a:solidFill>
                <a:latin typeface="Times New Roman"/>
                <a:ea typeface="Times New Roman"/>
                <a:cs typeface="Times New Roman"/>
                <a:sym typeface="Times New Roman"/>
              </a:rPr>
              <a:t> this woman get a job?</a:t>
            </a:r>
            <a:endParaRPr/>
          </a:p>
          <a:p>
            <a:pPr marL="0" marR="0" lvl="0" indent="0" algn="l" rtl="0">
              <a:lnSpc>
                <a:spcPct val="100000"/>
              </a:lnSpc>
              <a:spcBef>
                <a:spcPts val="0"/>
              </a:spcBef>
              <a:spcAft>
                <a:spcPts val="0"/>
              </a:spcAft>
              <a:buNone/>
            </a:pPr>
            <a:endParaRPr sz="3200" b="0" i="0" u="none">
              <a:solidFill>
                <a:srgbClr val="F0FCB2"/>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47" descr="kate po"/>
          <p:cNvPicPr preferRelativeResize="0"/>
          <p:nvPr/>
        </p:nvPicPr>
        <p:blipFill rotWithShape="1">
          <a:blip r:embed="rId3">
            <a:alphaModFix/>
          </a:blip>
          <a:srcRect/>
          <a:stretch/>
        </p:blipFill>
        <p:spPr>
          <a:xfrm>
            <a:off x="0" y="0"/>
            <a:ext cx="9144000" cy="7340600"/>
          </a:xfrm>
          <a:prstGeom prst="rect">
            <a:avLst/>
          </a:prstGeom>
          <a:noFill/>
          <a:ln w="76200" cap="flat" cmpd="sng">
            <a:solidFill>
              <a:srgbClr val="000000"/>
            </a:solidFill>
            <a:prstDash val="solid"/>
            <a:miter lim="800000"/>
            <a:headEnd type="none" w="sm" len="sm"/>
            <a:tailEnd type="none" w="sm" len="sm"/>
          </a:ln>
        </p:spPr>
      </p:pic>
      <p:sp>
        <p:nvSpPr>
          <p:cNvPr id="360" name="Google Shape;360;p47"/>
          <p:cNvSpPr txBox="1"/>
          <p:nvPr/>
        </p:nvSpPr>
        <p:spPr>
          <a:xfrm>
            <a:off x="3048000" y="6096000"/>
            <a:ext cx="5791200" cy="762000"/>
          </a:xfrm>
          <a:prstGeom prst="rect">
            <a:avLst/>
          </a:prstGeom>
          <a:solidFill>
            <a:schemeClr val="lt2">
              <a:alpha val="4078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Times New Roman"/>
              <a:buNone/>
            </a:pPr>
            <a:r>
              <a:rPr lang="en-US" sz="4400" b="0" i="0" u="none">
                <a:solidFill>
                  <a:schemeClr val="dk1"/>
                </a:solidFill>
                <a:latin typeface="Times New Roman"/>
                <a:ea typeface="Times New Roman"/>
                <a:cs typeface="Times New Roman"/>
                <a:sym typeface="Times New Roman"/>
              </a:rPr>
              <a:t>Supermodel Kate Moss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8"/>
          <p:cNvSpPr txBox="1">
            <a:spLocks noGrp="1"/>
          </p:cNvSpPr>
          <p:nvPr>
            <p:ph type="body" idx="1"/>
          </p:nvPr>
        </p:nvSpPr>
        <p:spPr>
          <a:xfrm>
            <a:off x="914400" y="2362200"/>
            <a:ext cx="5410200" cy="609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Don’t wear too much make-up</a:t>
            </a:r>
            <a:endParaRPr/>
          </a:p>
        </p:txBody>
      </p:sp>
      <p:pic>
        <p:nvPicPr>
          <p:cNvPr id="366" name="Google Shape;366;p48" descr="too much"/>
          <p:cNvPicPr preferRelativeResize="0"/>
          <p:nvPr/>
        </p:nvPicPr>
        <p:blipFill rotWithShape="1">
          <a:blip r:embed="rId3">
            <a:alphaModFix/>
          </a:blip>
          <a:srcRect/>
          <a:stretch/>
        </p:blipFill>
        <p:spPr>
          <a:xfrm>
            <a:off x="2590800" y="4343400"/>
            <a:ext cx="1268412" cy="1905000"/>
          </a:xfrm>
          <a:prstGeom prst="rect">
            <a:avLst/>
          </a:prstGeom>
          <a:noFill/>
          <a:ln w="28575" cap="flat" cmpd="sng">
            <a:solidFill>
              <a:srgbClr val="000000"/>
            </a:solidFill>
            <a:prstDash val="solid"/>
            <a:miter lim="800000"/>
            <a:headEnd type="none" w="sm" len="sm"/>
            <a:tailEnd type="none" w="sm" len="sm"/>
          </a:ln>
        </p:spPr>
      </p:pic>
      <p:sp>
        <p:nvSpPr>
          <p:cNvPr id="367" name="Google Shape;367;p48" descr="Large confetti"/>
          <p:cNvSpPr txBox="1">
            <a:spLocks noGrp="1"/>
          </p:cNvSpPr>
          <p:nvPr>
            <p:ph type="title"/>
          </p:nvPr>
        </p:nvSpPr>
        <p:spPr>
          <a:xfrm>
            <a:off x="2362200" y="914400"/>
            <a:ext cx="6781800" cy="762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Women</a:t>
            </a:r>
            <a:endParaRPr/>
          </a:p>
        </p:txBody>
      </p:sp>
      <p:pic>
        <p:nvPicPr>
          <p:cNvPr id="368" name="Google Shape;368;p48" descr="makeupStageUP"/>
          <p:cNvPicPr preferRelativeResize="0"/>
          <p:nvPr/>
        </p:nvPicPr>
        <p:blipFill rotWithShape="1">
          <a:blip r:embed="rId4">
            <a:alphaModFix/>
          </a:blip>
          <a:srcRect/>
          <a:stretch/>
        </p:blipFill>
        <p:spPr>
          <a:xfrm>
            <a:off x="6477000" y="1828800"/>
            <a:ext cx="2422525" cy="3192462"/>
          </a:xfrm>
          <a:prstGeom prst="rect">
            <a:avLst/>
          </a:prstGeom>
          <a:noFill/>
          <a:ln w="28575" cap="flat" cmpd="sng">
            <a:solidFill>
              <a:srgbClr val="000000"/>
            </a:solidFill>
            <a:prstDash val="solid"/>
            <a:miter lim="800000"/>
            <a:headEnd type="none" w="sm" len="sm"/>
            <a:tailEnd type="none" w="sm" len="sm"/>
          </a:ln>
        </p:spPr>
      </p:pic>
      <p:sp>
        <p:nvSpPr>
          <p:cNvPr id="369" name="Google Shape;369;p48"/>
          <p:cNvSpPr txBox="1"/>
          <p:nvPr/>
        </p:nvSpPr>
        <p:spPr>
          <a:xfrm>
            <a:off x="1587" y="-171450"/>
            <a:ext cx="914400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370" name="Google Shape;370;p48"/>
          <p:cNvGrpSpPr/>
          <p:nvPr/>
        </p:nvGrpSpPr>
        <p:grpSpPr>
          <a:xfrm>
            <a:off x="2438400" y="0"/>
            <a:ext cx="4170362" cy="4438650"/>
            <a:chOff x="0" y="4438650"/>
            <a:chExt cx="4170362" cy="4438650"/>
          </a:xfrm>
        </p:grpSpPr>
        <p:sp>
          <p:nvSpPr>
            <p:cNvPr id="371" name="Google Shape;371;p48"/>
            <p:cNvSpPr txBox="1"/>
            <p:nvPr/>
          </p:nvSpPr>
          <p:spPr>
            <a:xfrm>
              <a:off x="0" y="4438650"/>
              <a:ext cx="1169987" cy="44386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372" name="Google Shape;372;p48"/>
            <p:cNvGrpSpPr/>
            <p:nvPr/>
          </p:nvGrpSpPr>
          <p:grpSpPr>
            <a:xfrm>
              <a:off x="0" y="4438650"/>
              <a:ext cx="4170362" cy="9525"/>
              <a:chOff x="0" y="4448175"/>
              <a:chExt cx="4170362" cy="9525"/>
            </a:xfrm>
          </p:grpSpPr>
          <p:sp>
            <p:nvSpPr>
              <p:cNvPr id="373" name="Google Shape;373;p48"/>
              <p:cNvSpPr txBox="1"/>
              <p:nvPr/>
            </p:nvSpPr>
            <p:spPr>
              <a:xfrm>
                <a:off x="0" y="4448175"/>
                <a:ext cx="4170362" cy="95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4" name="Google Shape;374;p48"/>
              <p:cNvSpPr txBox="1"/>
              <p:nvPr/>
            </p:nvSpPr>
            <p:spPr>
              <a:xfrm>
                <a:off x="0" y="4448175"/>
                <a:ext cx="4170362"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pic>
        <p:nvPicPr>
          <p:cNvPr id="375" name="Google Shape;375;p48" descr="Kathy Kinney as Mimi Bobeck - Photo Courtesy of THE DREW CAREY SHOW (Warner Bros.)"/>
          <p:cNvPicPr preferRelativeResize="0"/>
          <p:nvPr/>
        </p:nvPicPr>
        <p:blipFill rotWithShape="1">
          <a:blip r:embed="rId5">
            <a:alphaModFix/>
          </a:blip>
          <a:srcRect/>
          <a:stretch/>
        </p:blipFill>
        <p:spPr>
          <a:xfrm>
            <a:off x="4191000" y="3048000"/>
            <a:ext cx="1954212" cy="2708275"/>
          </a:xfrm>
          <a:prstGeom prst="rect">
            <a:avLst/>
          </a:prstGeom>
          <a:noFill/>
          <a:ln w="28575" cap="flat" cmpd="sng">
            <a:solidFill>
              <a:srgbClr val="000000"/>
            </a:solidFill>
            <a:prstDash val="solid"/>
            <a:miter lim="800000"/>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49" descr="0016%20(Black%20businessman)"/>
          <p:cNvPicPr preferRelativeResize="0"/>
          <p:nvPr/>
        </p:nvPicPr>
        <p:blipFill rotWithShape="1">
          <a:blip r:embed="rId3">
            <a:alphaModFix/>
          </a:blip>
          <a:srcRect t="6250" r="11370"/>
          <a:stretch/>
        </p:blipFill>
        <p:spPr>
          <a:xfrm>
            <a:off x="5776912" y="1524000"/>
            <a:ext cx="3367087" cy="5334000"/>
          </a:xfrm>
          <a:prstGeom prst="rect">
            <a:avLst/>
          </a:prstGeom>
          <a:noFill/>
          <a:ln>
            <a:noFill/>
          </a:ln>
        </p:spPr>
      </p:pic>
      <p:sp>
        <p:nvSpPr>
          <p:cNvPr id="381" name="Google Shape;381;p49"/>
          <p:cNvSpPr txBox="1">
            <a:spLocks noGrp="1"/>
          </p:cNvSpPr>
          <p:nvPr>
            <p:ph type="title"/>
          </p:nvPr>
        </p:nvSpPr>
        <p:spPr>
          <a:xfrm>
            <a:off x="2362200" y="762000"/>
            <a:ext cx="67818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Men</a:t>
            </a:r>
            <a:endParaRPr/>
          </a:p>
        </p:txBody>
      </p:sp>
      <p:sp>
        <p:nvSpPr>
          <p:cNvPr id="382" name="Google Shape;382;p49"/>
          <p:cNvSpPr txBox="1">
            <a:spLocks noGrp="1"/>
          </p:cNvSpPr>
          <p:nvPr>
            <p:ph type="body" idx="1"/>
          </p:nvPr>
        </p:nvSpPr>
        <p:spPr>
          <a:xfrm>
            <a:off x="1066800" y="2057400"/>
            <a:ext cx="5181600"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3600"/>
              <a:buFont typeface="Arimo"/>
              <a:buNone/>
            </a:pPr>
            <a:r>
              <a:rPr lang="en-US" sz="3600" b="0" i="0" u="none">
                <a:solidFill>
                  <a:srgbClr val="000000"/>
                </a:solidFill>
                <a:latin typeface="Arimo"/>
                <a:ea typeface="Arimo"/>
                <a:cs typeface="Arimo"/>
                <a:sym typeface="Arimo"/>
              </a:rPr>
              <a:t>	</a:t>
            </a:r>
            <a:r>
              <a:rPr lang="en-US" sz="3600" b="0" i="0" u="none">
                <a:solidFill>
                  <a:schemeClr val="dk1"/>
                </a:solidFill>
                <a:latin typeface="Arimo"/>
                <a:ea typeface="Arimo"/>
                <a:cs typeface="Arimo"/>
                <a:sym typeface="Arimo"/>
              </a:rPr>
              <a:t>Do wear:</a:t>
            </a:r>
            <a:endParaRPr/>
          </a:p>
          <a:p>
            <a:pPr marL="342900" marR="0" lvl="0" indent="-342900" algn="l" rtl="0">
              <a:lnSpc>
                <a:spcPct val="100000"/>
              </a:lnSpc>
              <a:spcBef>
                <a:spcPts val="640"/>
              </a:spcBef>
              <a:spcAft>
                <a:spcPts val="0"/>
              </a:spcAft>
              <a:buClr>
                <a:schemeClr val="dk1"/>
              </a:buClr>
              <a:buSzPts val="3200"/>
              <a:buFont typeface="Arimo"/>
              <a:buChar char="•"/>
            </a:pPr>
            <a:r>
              <a:rPr lang="en-US" sz="3200" b="0" i="0" u="none">
                <a:solidFill>
                  <a:schemeClr val="dk1"/>
                </a:solidFill>
                <a:latin typeface="Arimo"/>
                <a:ea typeface="Arimo"/>
                <a:cs typeface="Arimo"/>
                <a:sym typeface="Arimo"/>
              </a:rPr>
              <a:t>pants that fit at the waist </a:t>
            </a:r>
            <a:endParaRPr/>
          </a:p>
          <a:p>
            <a:pPr marL="342900" marR="0" lvl="0" indent="-342900" algn="l" rtl="0">
              <a:lnSpc>
                <a:spcPct val="100000"/>
              </a:lnSpc>
              <a:spcBef>
                <a:spcPts val="640"/>
              </a:spcBef>
              <a:spcAft>
                <a:spcPts val="0"/>
              </a:spcAft>
              <a:buClr>
                <a:schemeClr val="dk1"/>
              </a:buClr>
              <a:buSzPts val="3200"/>
              <a:buFont typeface="Arial"/>
              <a:buNone/>
            </a:pPr>
            <a:endParaRPr sz="3200" b="0" i="0" u="none">
              <a:solidFill>
                <a:schemeClr val="dk1"/>
              </a:solidFill>
              <a:latin typeface="Arimo"/>
              <a:ea typeface="Arimo"/>
              <a:cs typeface="Arimo"/>
              <a:sym typeface="Arimo"/>
            </a:endParaRPr>
          </a:p>
          <a:p>
            <a:pPr marL="342900" marR="0" lvl="0" indent="-342900" algn="l" rtl="0">
              <a:lnSpc>
                <a:spcPct val="100000"/>
              </a:lnSpc>
              <a:spcBef>
                <a:spcPts val="640"/>
              </a:spcBef>
              <a:spcAft>
                <a:spcPts val="0"/>
              </a:spcAft>
              <a:buClr>
                <a:schemeClr val="dk1"/>
              </a:buClr>
              <a:buSzPts val="3200"/>
              <a:buFont typeface="Arimo"/>
              <a:buChar char="•"/>
            </a:pPr>
            <a:r>
              <a:rPr lang="en-US" sz="3200" b="0" i="0" u="none">
                <a:solidFill>
                  <a:schemeClr val="dk1"/>
                </a:solidFill>
                <a:latin typeface="Arimo"/>
                <a:ea typeface="Arimo"/>
                <a:cs typeface="Arimo"/>
                <a:sym typeface="Arimo"/>
              </a:rPr>
              <a:t>loafers with dress pants or khakis </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mo"/>
              <a:ea typeface="Arimo"/>
              <a:cs typeface="Arimo"/>
              <a:sym typeface="Arimo"/>
            </a:endParaRPr>
          </a:p>
          <a:p>
            <a:pPr marL="342900" marR="0" lvl="0" indent="-342900" algn="l" rtl="0">
              <a:lnSpc>
                <a:spcPct val="100000"/>
              </a:lnSpc>
              <a:spcBef>
                <a:spcPts val="640"/>
              </a:spcBef>
              <a:spcAft>
                <a:spcPts val="0"/>
              </a:spcAft>
              <a:buClr>
                <a:schemeClr val="dk1"/>
              </a:buClr>
              <a:buSzPts val="3200"/>
              <a:buFont typeface="Arimo"/>
              <a:buChar char="•"/>
            </a:pPr>
            <a:r>
              <a:rPr lang="en-US" sz="3200" b="0" i="0" u="none">
                <a:solidFill>
                  <a:schemeClr val="dk1"/>
                </a:solidFill>
                <a:latin typeface="Arimo"/>
                <a:ea typeface="Arimo"/>
                <a:cs typeface="Arimo"/>
                <a:sym typeface="Arimo"/>
              </a:rPr>
              <a:t>Matching belt and shoes</a:t>
            </a:r>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Arimo"/>
              <a:ea typeface="Arimo"/>
              <a:cs typeface="Arimo"/>
              <a:sym typeface="Arimo"/>
            </a:endParaRPr>
          </a:p>
        </p:txBody>
      </p:sp>
      <p:pic>
        <p:nvPicPr>
          <p:cNvPr id="383" name="Google Shape;383;p49" descr="mens_martin_dingman_patrick_penny_loafers_reviews_580115_raw"/>
          <p:cNvPicPr preferRelativeResize="0"/>
          <p:nvPr/>
        </p:nvPicPr>
        <p:blipFill rotWithShape="1">
          <a:blip r:embed="rId4">
            <a:alphaModFix/>
          </a:blip>
          <a:srcRect t="10600" r="-538" b="20493"/>
          <a:stretch/>
        </p:blipFill>
        <p:spPr>
          <a:xfrm>
            <a:off x="3962400" y="4495800"/>
            <a:ext cx="1444625" cy="990600"/>
          </a:xfrm>
          <a:prstGeom prst="rect">
            <a:avLst/>
          </a:prstGeom>
          <a:noFill/>
          <a:ln>
            <a:noFill/>
          </a:ln>
        </p:spPr>
      </p:pic>
      <p:pic>
        <p:nvPicPr>
          <p:cNvPr id="384" name="Google Shape;384;p49" descr="5717663?$detail475$"/>
          <p:cNvPicPr preferRelativeResize="0"/>
          <p:nvPr/>
        </p:nvPicPr>
        <p:blipFill rotWithShape="1">
          <a:blip r:embed="rId5">
            <a:alphaModFix/>
          </a:blip>
          <a:srcRect/>
          <a:stretch/>
        </p:blipFill>
        <p:spPr>
          <a:xfrm>
            <a:off x="0" y="5410200"/>
            <a:ext cx="1447800" cy="1447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2" descr="Mrs+Alving+Is+A+Dress+Wearing+Trophy+Wife"/>
          <p:cNvPicPr preferRelativeResize="0"/>
          <p:nvPr/>
        </p:nvPicPr>
        <p:blipFill rotWithShape="1">
          <a:blip r:embed="rId3">
            <a:alphaModFix/>
          </a:blip>
          <a:srcRect l="27142" r="14144"/>
          <a:stretch/>
        </p:blipFill>
        <p:spPr>
          <a:xfrm rot="360000" flipH="1">
            <a:off x="7119937" y="1676400"/>
            <a:ext cx="2022475" cy="5181600"/>
          </a:xfrm>
          <a:prstGeom prst="rect">
            <a:avLst/>
          </a:prstGeom>
          <a:noFill/>
          <a:ln>
            <a:noFill/>
          </a:ln>
        </p:spPr>
      </p:pic>
      <p:sp>
        <p:nvSpPr>
          <p:cNvPr id="211" name="Google Shape;211;p32"/>
          <p:cNvSpPr txBox="1">
            <a:spLocks noGrp="1"/>
          </p:cNvSpPr>
          <p:nvPr>
            <p:ph type="title"/>
          </p:nvPr>
        </p:nvSpPr>
        <p:spPr>
          <a:xfrm>
            <a:off x="2590800" y="1143000"/>
            <a:ext cx="63246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 Dress for Success</a:t>
            </a:r>
            <a:endParaRPr/>
          </a:p>
        </p:txBody>
      </p:sp>
      <p:sp>
        <p:nvSpPr>
          <p:cNvPr id="212" name="Google Shape;212;p32"/>
          <p:cNvSpPr txBox="1">
            <a:spLocks noGrp="1"/>
          </p:cNvSpPr>
          <p:nvPr>
            <p:ph type="body" idx="1"/>
          </p:nvPr>
        </p:nvSpPr>
        <p:spPr>
          <a:xfrm>
            <a:off x="1219200" y="2743200"/>
            <a:ext cx="6858000" cy="83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“You never have a second chance </a:t>
            </a:r>
            <a:br>
              <a:rPr lang="en-US" sz="3200" b="0" i="0" u="none" strike="noStrike" cap="none">
                <a:solidFill>
                  <a:schemeClr val="dk1"/>
                </a:solidFill>
                <a:latin typeface="Arial"/>
                <a:ea typeface="Arial"/>
                <a:cs typeface="Arial"/>
                <a:sym typeface="Arial"/>
              </a:rPr>
            </a:br>
            <a:r>
              <a:rPr lang="en-US" sz="3200" b="0" i="0" u="none" strike="noStrike" cap="none">
                <a:solidFill>
                  <a:schemeClr val="dk1"/>
                </a:solidFill>
                <a:latin typeface="Arial"/>
                <a:ea typeface="Arial"/>
                <a:cs typeface="Arial"/>
                <a:sym typeface="Arial"/>
              </a:rPr>
              <a:t>to make a first impression”</a:t>
            </a:r>
            <a:endParaRPr/>
          </a:p>
          <a:p>
            <a:pPr marL="2057400" marR="0" lvl="4" indent="-228600" algn="l" rtl="0">
              <a:lnSpc>
                <a:spcPct val="90000"/>
              </a:lnSpc>
              <a:spcBef>
                <a:spcPts val="48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Unknown</a:t>
            </a:r>
            <a:endParaRPr/>
          </a:p>
          <a:p>
            <a:pPr marL="2057400" marR="0" lvl="4" indent="-228600" algn="l" rtl="0">
              <a:lnSpc>
                <a:spcPct val="9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90000"/>
              </a:lnSpc>
              <a:spcBef>
                <a:spcPts val="64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“The apparel often proclaims the man”</a:t>
            </a:r>
            <a:endParaRPr/>
          </a:p>
          <a:p>
            <a:pPr marL="342900" marR="0" lvl="0" indent="-342900" algn="l" rtl="0">
              <a:lnSpc>
                <a:spcPct val="9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			                     William Shakespeare</a:t>
            </a:r>
            <a:endParaRPr/>
          </a:p>
          <a:p>
            <a:pPr marL="342900" marR="0" lvl="0" indent="-3429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13" name="Google Shape;213;p32" descr="shakespeare_2_lg"/>
          <p:cNvPicPr preferRelativeResize="0"/>
          <p:nvPr/>
        </p:nvPicPr>
        <p:blipFill rotWithShape="1">
          <a:blip r:embed="rId4">
            <a:alphaModFix/>
          </a:blip>
          <a:srcRect/>
          <a:stretch/>
        </p:blipFill>
        <p:spPr>
          <a:xfrm>
            <a:off x="0" y="4876800"/>
            <a:ext cx="1670050" cy="1981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0"/>
          <p:cNvSpPr txBox="1">
            <a:spLocks noGrp="1"/>
          </p:cNvSpPr>
          <p:nvPr>
            <p:ph type="title"/>
          </p:nvPr>
        </p:nvSpPr>
        <p:spPr>
          <a:xfrm>
            <a:off x="2362200" y="609600"/>
            <a:ext cx="67818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 Men</a:t>
            </a:r>
            <a:endParaRPr/>
          </a:p>
        </p:txBody>
      </p:sp>
      <p:sp>
        <p:nvSpPr>
          <p:cNvPr id="391" name="Google Shape;391;p50"/>
          <p:cNvSpPr txBox="1">
            <a:spLocks noGrp="1"/>
          </p:cNvSpPr>
          <p:nvPr>
            <p:ph type="body" idx="1"/>
          </p:nvPr>
        </p:nvSpPr>
        <p:spPr>
          <a:xfrm>
            <a:off x="5848350" y="2057400"/>
            <a:ext cx="3005137" cy="3692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mo"/>
              <a:buChar char="•"/>
            </a:pPr>
            <a:r>
              <a:rPr lang="en-US" sz="3200" b="0" i="0" u="none">
                <a:solidFill>
                  <a:schemeClr val="dk1"/>
                </a:solidFill>
                <a:latin typeface="Arimo"/>
                <a:ea typeface="Arimo"/>
                <a:cs typeface="Arimo"/>
                <a:sym typeface="Arimo"/>
              </a:rPr>
              <a:t>tailored shirts for trim bodies </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mo"/>
              <a:ea typeface="Arimo"/>
              <a:cs typeface="Arimo"/>
              <a:sym typeface="Arimo"/>
            </a:endParaRPr>
          </a:p>
          <a:p>
            <a:pPr marL="342900" marR="0" lvl="0" indent="-342900" algn="l" rtl="0">
              <a:lnSpc>
                <a:spcPct val="100000"/>
              </a:lnSpc>
              <a:spcBef>
                <a:spcPts val="640"/>
              </a:spcBef>
              <a:spcAft>
                <a:spcPts val="0"/>
              </a:spcAft>
              <a:buClr>
                <a:schemeClr val="dk1"/>
              </a:buClr>
              <a:buSzPts val="3200"/>
              <a:buFont typeface="Arimo"/>
              <a:buChar char="•"/>
            </a:pPr>
            <a:r>
              <a:rPr lang="en-US" sz="3200" b="0" i="0" u="none">
                <a:solidFill>
                  <a:schemeClr val="dk1"/>
                </a:solidFill>
                <a:latin typeface="Arimo"/>
                <a:ea typeface="Arimo"/>
                <a:cs typeface="Arimo"/>
                <a:sym typeface="Arimo"/>
              </a:rPr>
              <a:t>full-cut shirts for larger physiques </a:t>
            </a:r>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Arimo"/>
              <a:ea typeface="Arimo"/>
              <a:cs typeface="Arimo"/>
              <a:sym typeface="Arimo"/>
            </a:endParaRPr>
          </a:p>
        </p:txBody>
      </p:sp>
      <p:pic>
        <p:nvPicPr>
          <p:cNvPr id="392" name="Google Shape;392;p50" descr="mansonD"/>
          <p:cNvPicPr preferRelativeResize="0"/>
          <p:nvPr/>
        </p:nvPicPr>
        <p:blipFill rotWithShape="1">
          <a:blip r:embed="rId3">
            <a:alphaModFix/>
          </a:blip>
          <a:srcRect/>
          <a:stretch/>
        </p:blipFill>
        <p:spPr>
          <a:xfrm>
            <a:off x="990600" y="2590800"/>
            <a:ext cx="2193925" cy="3200400"/>
          </a:xfrm>
          <a:prstGeom prst="rect">
            <a:avLst/>
          </a:prstGeom>
          <a:noFill/>
          <a:ln w="38100" cap="flat" cmpd="sng">
            <a:solidFill>
              <a:srgbClr val="000000"/>
            </a:solidFill>
            <a:prstDash val="solid"/>
            <a:miter lim="800000"/>
            <a:headEnd type="none" w="sm" len="sm"/>
            <a:tailEnd type="none" w="sm" len="sm"/>
          </a:ln>
        </p:spPr>
      </p:pic>
      <p:pic>
        <p:nvPicPr>
          <p:cNvPr id="393" name="Google Shape;393;p50" descr="mens%20shirt"/>
          <p:cNvPicPr preferRelativeResize="0"/>
          <p:nvPr/>
        </p:nvPicPr>
        <p:blipFill rotWithShape="1">
          <a:blip r:embed="rId4">
            <a:alphaModFix/>
          </a:blip>
          <a:srcRect/>
          <a:stretch/>
        </p:blipFill>
        <p:spPr>
          <a:xfrm>
            <a:off x="3657600" y="3657600"/>
            <a:ext cx="2201862" cy="2438400"/>
          </a:xfrm>
          <a:prstGeom prst="rect">
            <a:avLst/>
          </a:prstGeom>
          <a:noFill/>
          <a:ln w="28575" cap="flat" cmpd="sng">
            <a:solidFill>
              <a:srgbClr val="000000"/>
            </a:solidFill>
            <a:prstDash val="solid"/>
            <a:miter lim="800000"/>
            <a:headEnd type="none" w="sm" len="sm"/>
            <a:tailEnd type="none" w="sm" len="sm"/>
          </a:ln>
        </p:spPr>
      </p:pic>
      <p:pic>
        <p:nvPicPr>
          <p:cNvPr id="394" name="Google Shape;394;p50" descr="global-common-330x220-ents-snapshots-disk06-126-man-in-black-suit"/>
          <p:cNvPicPr preferRelativeResize="0"/>
          <p:nvPr/>
        </p:nvPicPr>
        <p:blipFill rotWithShape="1">
          <a:blip r:embed="rId5">
            <a:alphaModFix/>
          </a:blip>
          <a:srcRect/>
          <a:stretch/>
        </p:blipFill>
        <p:spPr>
          <a:xfrm>
            <a:off x="3429000" y="1905000"/>
            <a:ext cx="2209800" cy="1473200"/>
          </a:xfrm>
          <a:prstGeom prst="rect">
            <a:avLst/>
          </a:prstGeom>
          <a:noFill/>
          <a:ln w="28575" cap="flat" cmpd="sng">
            <a:solidFill>
              <a:srgbClr val="000000"/>
            </a:solidFill>
            <a:prstDash val="solid"/>
            <a:miter lim="800000"/>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1"/>
          <p:cNvSpPr txBox="1">
            <a:spLocks noGrp="1"/>
          </p:cNvSpPr>
          <p:nvPr>
            <p:ph type="title"/>
          </p:nvPr>
        </p:nvSpPr>
        <p:spPr>
          <a:xfrm>
            <a:off x="2362200" y="762000"/>
            <a:ext cx="67818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Men</a:t>
            </a:r>
            <a:endParaRPr/>
          </a:p>
        </p:txBody>
      </p:sp>
      <p:sp>
        <p:nvSpPr>
          <p:cNvPr id="401" name="Google Shape;401;p51"/>
          <p:cNvSpPr txBox="1">
            <a:spLocks noGrp="1"/>
          </p:cNvSpPr>
          <p:nvPr>
            <p:ph type="body" idx="1"/>
          </p:nvPr>
        </p:nvSpPr>
        <p:spPr>
          <a:xfrm>
            <a:off x="1752600" y="1828800"/>
            <a:ext cx="3511550" cy="4419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mo"/>
              <a:buChar char="•"/>
            </a:pPr>
            <a:r>
              <a:rPr lang="en-US" sz="2800" b="0" i="0" u="none">
                <a:solidFill>
                  <a:schemeClr val="dk1"/>
                </a:solidFill>
                <a:latin typeface="Arimo"/>
                <a:ea typeface="Arimo"/>
                <a:cs typeface="Arimo"/>
                <a:sym typeface="Arimo"/>
              </a:rPr>
              <a:t>For a power look: a dark-colored suit, white shirt, tie, lace-up dress shoes </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mo"/>
              <a:ea typeface="Arimo"/>
              <a:cs typeface="Arimo"/>
              <a:sym typeface="Arimo"/>
            </a:endParaRPr>
          </a:p>
          <a:p>
            <a:pPr marL="342900" marR="0" lvl="0" indent="-342900" algn="l" rtl="0">
              <a:lnSpc>
                <a:spcPct val="100000"/>
              </a:lnSpc>
              <a:spcBef>
                <a:spcPts val="560"/>
              </a:spcBef>
              <a:spcAft>
                <a:spcPts val="0"/>
              </a:spcAft>
              <a:buClr>
                <a:schemeClr val="dk1"/>
              </a:buClr>
              <a:buSzPts val="2800"/>
              <a:buFont typeface="Arimo"/>
              <a:buChar char="•"/>
            </a:pPr>
            <a:r>
              <a:rPr lang="en-US" sz="2800" b="0" i="0" u="none">
                <a:solidFill>
                  <a:schemeClr val="dk1"/>
                </a:solidFill>
                <a:latin typeface="Arimo"/>
                <a:ea typeface="Arimo"/>
                <a:cs typeface="Arimo"/>
                <a:sym typeface="Arimo"/>
              </a:rPr>
              <a:t>For a stylish look: blazer, crew-neck sweater, dress pants, loafers </a:t>
            </a:r>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Arimo"/>
              <a:ea typeface="Arimo"/>
              <a:cs typeface="Arimo"/>
              <a:sym typeface="Arimo"/>
            </a:endParaRPr>
          </a:p>
        </p:txBody>
      </p:sp>
      <p:pic>
        <p:nvPicPr>
          <p:cNvPr id="402" name="Google Shape;402;p51" descr="mens suit"/>
          <p:cNvPicPr preferRelativeResize="0"/>
          <p:nvPr/>
        </p:nvPicPr>
        <p:blipFill rotWithShape="1">
          <a:blip r:embed="rId3">
            <a:alphaModFix/>
          </a:blip>
          <a:srcRect l="2702" t="3460" r="2701" b="6560"/>
          <a:stretch/>
        </p:blipFill>
        <p:spPr>
          <a:xfrm>
            <a:off x="5638800" y="1752600"/>
            <a:ext cx="2667000" cy="1981200"/>
          </a:xfrm>
          <a:prstGeom prst="rect">
            <a:avLst/>
          </a:prstGeom>
          <a:noFill/>
          <a:ln w="28575" cap="flat" cmpd="sng">
            <a:solidFill>
              <a:srgbClr val="000000"/>
            </a:solidFill>
            <a:prstDash val="solid"/>
            <a:miter lim="800000"/>
            <a:headEnd type="none" w="sm" len="sm"/>
            <a:tailEnd type="none" w="sm" len="sm"/>
          </a:ln>
        </p:spPr>
      </p:pic>
      <p:pic>
        <p:nvPicPr>
          <p:cNvPr id="403" name="Google Shape;403;p51" descr="boss-einstein-suit"/>
          <p:cNvPicPr preferRelativeResize="0"/>
          <p:nvPr/>
        </p:nvPicPr>
        <p:blipFill rotWithShape="1">
          <a:blip r:embed="rId4">
            <a:alphaModFix/>
          </a:blip>
          <a:srcRect/>
          <a:stretch/>
        </p:blipFill>
        <p:spPr>
          <a:xfrm>
            <a:off x="5486400" y="4267200"/>
            <a:ext cx="1801812" cy="2286000"/>
          </a:xfrm>
          <a:prstGeom prst="rect">
            <a:avLst/>
          </a:prstGeom>
          <a:noFill/>
          <a:ln w="28575" cap="flat" cmpd="sng">
            <a:solidFill>
              <a:srgbClr val="000000"/>
            </a:solidFill>
            <a:prstDash val="solid"/>
            <a:miter lim="800000"/>
            <a:headEnd type="none" w="sm" len="sm"/>
            <a:tailEnd type="none" w="sm" len="sm"/>
          </a:ln>
        </p:spPr>
      </p:pic>
      <p:pic>
        <p:nvPicPr>
          <p:cNvPr id="404" name="Google Shape;404;p51" descr="thegraduate"/>
          <p:cNvPicPr preferRelativeResize="0"/>
          <p:nvPr/>
        </p:nvPicPr>
        <p:blipFill rotWithShape="1">
          <a:blip r:embed="rId5">
            <a:alphaModFix/>
          </a:blip>
          <a:srcRect l="5245" r="26557"/>
          <a:stretch/>
        </p:blipFill>
        <p:spPr>
          <a:xfrm>
            <a:off x="7467600" y="3657600"/>
            <a:ext cx="1350962" cy="1981200"/>
          </a:xfrm>
          <a:prstGeom prst="rect">
            <a:avLst/>
          </a:prstGeom>
          <a:noFill/>
          <a:ln w="28575" cap="flat" cmpd="sng">
            <a:solidFill>
              <a:srgbClr val="000000"/>
            </a:solidFill>
            <a:prstDash val="solid"/>
            <a:miter lim="800000"/>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Male </a:t>
            </a:r>
            <a:br>
              <a:rPr lang="en-US" sz="4000" b="1" i="0" u="none" strike="noStrike" cap="none">
                <a:solidFill>
                  <a:schemeClr val="dk1"/>
                </a:solidFill>
                <a:latin typeface="Arial"/>
                <a:ea typeface="Arial"/>
                <a:cs typeface="Arial"/>
                <a:sym typeface="Arial"/>
              </a:rPr>
            </a:br>
            <a:r>
              <a:rPr lang="en-US" sz="4000" b="1" i="0" u="none" strike="noStrike" cap="none">
                <a:solidFill>
                  <a:schemeClr val="dk1"/>
                </a:solidFill>
                <a:latin typeface="Arial"/>
                <a:ea typeface="Arial"/>
                <a:cs typeface="Arial"/>
                <a:sym typeface="Arial"/>
              </a:rPr>
              <a:t>Professional Attire – </a:t>
            </a:r>
            <a:br>
              <a:rPr lang="en-US" sz="4000" b="1" i="0" u="none" strike="noStrike" cap="none">
                <a:solidFill>
                  <a:schemeClr val="dk1"/>
                </a:solidFill>
                <a:latin typeface="Arial"/>
                <a:ea typeface="Arial"/>
                <a:cs typeface="Arial"/>
                <a:sym typeface="Arial"/>
              </a:rPr>
            </a:br>
            <a:r>
              <a:rPr lang="en-US" sz="4000" b="1" i="0" u="none" strike="noStrike" cap="none">
                <a:solidFill>
                  <a:schemeClr val="dk1"/>
                </a:solidFill>
                <a:latin typeface="Arial"/>
                <a:ea typeface="Arial"/>
                <a:cs typeface="Arial"/>
                <a:sym typeface="Arial"/>
              </a:rPr>
              <a:t>Formal</a:t>
            </a:r>
            <a:endParaRPr/>
          </a:p>
        </p:txBody>
      </p:sp>
      <p:sp>
        <p:nvSpPr>
          <p:cNvPr id="410" name="Google Shape;410;p52"/>
          <p:cNvSpPr txBox="1">
            <a:spLocks noGrp="1"/>
          </p:cNvSpPr>
          <p:nvPr>
            <p:ph type="body" idx="1"/>
          </p:nvPr>
        </p:nvSpPr>
        <p:spPr>
          <a:xfrm>
            <a:off x="4191000" y="2255837"/>
            <a:ext cx="4038600" cy="25447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Tie </a:t>
            </a:r>
            <a:endParaRPr/>
          </a:p>
          <a:p>
            <a:pPr marL="342900" marR="0" lvl="0" indent="-342900" algn="ctr" rtl="0">
              <a:lnSpc>
                <a:spcPct val="9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Dress Shirt*</a:t>
            </a:r>
            <a:endParaRPr/>
          </a:p>
          <a:p>
            <a:pPr marL="342900" marR="0" lvl="0" indent="-342900" algn="ctr" rtl="0">
              <a:lnSpc>
                <a:spcPct val="9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Dress Pants</a:t>
            </a:r>
            <a:endParaRPr/>
          </a:p>
          <a:p>
            <a:pPr marL="342900" marR="0" lvl="0" indent="-342900" algn="ctr" rtl="0">
              <a:lnSpc>
                <a:spcPct val="9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Dress Shoes</a:t>
            </a:r>
            <a:endParaRPr/>
          </a:p>
          <a:p>
            <a:pPr marL="342900" marR="0" lvl="0" indent="-342900" algn="ctr" rtl="0">
              <a:lnSpc>
                <a:spcPct val="9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Dress Socks </a:t>
            </a:r>
            <a:endParaRPr/>
          </a:p>
        </p:txBody>
      </p:sp>
      <p:pic>
        <p:nvPicPr>
          <p:cNvPr id="411" name="Google Shape;411;p52" descr="male suit 2"/>
          <p:cNvPicPr preferRelativeResize="0"/>
          <p:nvPr/>
        </p:nvPicPr>
        <p:blipFill rotWithShape="1">
          <a:blip r:embed="rId3">
            <a:alphaModFix/>
          </a:blip>
          <a:srcRect/>
          <a:stretch/>
        </p:blipFill>
        <p:spPr>
          <a:xfrm>
            <a:off x="1295400" y="2057400"/>
            <a:ext cx="2589212" cy="3200400"/>
          </a:xfrm>
          <a:prstGeom prst="rect">
            <a:avLst/>
          </a:prstGeom>
          <a:noFill/>
          <a:ln>
            <a:noFill/>
          </a:ln>
        </p:spPr>
      </p:pic>
      <p:sp>
        <p:nvSpPr>
          <p:cNvPr id="412" name="Google Shape;412;p52"/>
          <p:cNvSpPr txBox="1"/>
          <p:nvPr/>
        </p:nvSpPr>
        <p:spPr>
          <a:xfrm>
            <a:off x="1143000" y="5715000"/>
            <a:ext cx="32766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*Shirt must be TUCKED IN!</a:t>
            </a:r>
            <a:endParaRPr/>
          </a:p>
        </p:txBody>
      </p:sp>
      <p:sp>
        <p:nvSpPr>
          <p:cNvPr id="413" name="Google Shape;413;p52"/>
          <p:cNvSpPr txBox="1"/>
          <p:nvPr/>
        </p:nvSpPr>
        <p:spPr>
          <a:xfrm>
            <a:off x="1371600" y="5334000"/>
            <a:ext cx="2238375"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Source: 2000 - 2008, Jelsoft Enterprises Ltd.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3"/>
          <p:cNvSpPr txBox="1">
            <a:spLocks noGrp="1"/>
          </p:cNvSpPr>
          <p:nvPr>
            <p:ph type="title"/>
          </p:nvPr>
        </p:nvSpPr>
        <p:spPr>
          <a:xfrm>
            <a:off x="457200" y="6477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Male – Mid-Range </a:t>
            </a:r>
            <a:br>
              <a:rPr lang="en-US" sz="4000" b="1" i="0" u="none" strike="noStrike" cap="none">
                <a:solidFill>
                  <a:schemeClr val="dk1"/>
                </a:solidFill>
                <a:latin typeface="Arial"/>
                <a:ea typeface="Arial"/>
                <a:cs typeface="Arial"/>
                <a:sym typeface="Arial"/>
              </a:rPr>
            </a:br>
            <a:r>
              <a:rPr lang="en-US" sz="4000" b="1" i="0" u="none" strike="noStrike" cap="none">
                <a:solidFill>
                  <a:schemeClr val="dk1"/>
                </a:solidFill>
                <a:latin typeface="Arial"/>
                <a:ea typeface="Arial"/>
                <a:cs typeface="Arial"/>
                <a:sym typeface="Arial"/>
              </a:rPr>
              <a:t>Business Attire</a:t>
            </a:r>
            <a:br>
              <a:rPr lang="en-US" sz="4000" b="1" i="0" u="none" strike="noStrike" cap="none">
                <a:solidFill>
                  <a:schemeClr val="dk1"/>
                </a:solidFill>
                <a:latin typeface="Arial"/>
                <a:ea typeface="Arial"/>
                <a:cs typeface="Arial"/>
                <a:sym typeface="Arial"/>
              </a:rPr>
            </a:br>
            <a:r>
              <a:rPr lang="en-US" sz="4000" b="1" i="0" u="none" strike="noStrike" cap="none">
                <a:solidFill>
                  <a:schemeClr val="dk1"/>
                </a:solidFill>
                <a:latin typeface="Arial"/>
                <a:ea typeface="Arial"/>
                <a:cs typeface="Arial"/>
                <a:sym typeface="Arial"/>
              </a:rPr>
              <a:t>Dress Shirt</a:t>
            </a:r>
            <a:br>
              <a:rPr lang="en-US" sz="4000" b="1" i="0" u="none" strike="noStrike" cap="none">
                <a:solidFill>
                  <a:schemeClr val="dk1"/>
                </a:solidFill>
                <a:latin typeface="Arial"/>
                <a:ea typeface="Arial"/>
                <a:cs typeface="Arial"/>
                <a:sym typeface="Arial"/>
              </a:rPr>
            </a:br>
            <a:r>
              <a:rPr lang="en-US" sz="4000" b="1" i="0" u="none" strike="noStrike" cap="none">
                <a:solidFill>
                  <a:schemeClr val="dk1"/>
                </a:solidFill>
                <a:latin typeface="Arial"/>
                <a:ea typeface="Arial"/>
                <a:cs typeface="Arial"/>
                <a:sym typeface="Arial"/>
              </a:rPr>
              <a:t> and Dress Pants </a:t>
            </a:r>
            <a:endParaRPr/>
          </a:p>
        </p:txBody>
      </p:sp>
      <p:sp>
        <p:nvSpPr>
          <p:cNvPr id="420" name="Google Shape;420;p53"/>
          <p:cNvSpPr txBox="1">
            <a:spLocks noGrp="1"/>
          </p:cNvSpPr>
          <p:nvPr>
            <p:ph type="body" idx="1"/>
          </p:nvPr>
        </p:nvSpPr>
        <p:spPr>
          <a:xfrm>
            <a:off x="4953000" y="3290887"/>
            <a:ext cx="4038600" cy="24384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Dress Shirt*</a:t>
            </a:r>
            <a:endParaRPr/>
          </a:p>
          <a:p>
            <a:pPr marL="342900" marR="0" lvl="0" indent="-342900" algn="ctr" rtl="0">
              <a:lnSpc>
                <a:spcPct val="10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Dress Pants</a:t>
            </a:r>
            <a:endParaRPr/>
          </a:p>
          <a:p>
            <a:pPr marL="342900" marR="0" lvl="0" indent="-342900" algn="ctr" rtl="0">
              <a:lnSpc>
                <a:spcPct val="10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Dress Shoes</a:t>
            </a:r>
            <a:endParaRPr/>
          </a:p>
          <a:p>
            <a:pPr marL="342900" marR="0" lvl="0" indent="-342900" algn="ctr" rtl="0">
              <a:lnSpc>
                <a:spcPct val="10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Dress Socks</a:t>
            </a:r>
            <a:endParaRPr/>
          </a:p>
        </p:txBody>
      </p:sp>
      <p:pic>
        <p:nvPicPr>
          <p:cNvPr id="421" name="Google Shape;421;p53" descr="Male Shirt &amp; Tie"/>
          <p:cNvPicPr preferRelativeResize="0"/>
          <p:nvPr/>
        </p:nvPicPr>
        <p:blipFill rotWithShape="1">
          <a:blip r:embed="rId3">
            <a:alphaModFix/>
          </a:blip>
          <a:srcRect/>
          <a:stretch/>
        </p:blipFill>
        <p:spPr>
          <a:xfrm>
            <a:off x="1752600" y="2833687"/>
            <a:ext cx="3048000" cy="2854325"/>
          </a:xfrm>
          <a:prstGeom prst="rect">
            <a:avLst/>
          </a:prstGeom>
          <a:noFill/>
          <a:ln>
            <a:noFill/>
          </a:ln>
        </p:spPr>
      </p:pic>
      <p:sp>
        <p:nvSpPr>
          <p:cNvPr id="422" name="Google Shape;422;p53"/>
          <p:cNvSpPr txBox="1"/>
          <p:nvPr/>
        </p:nvSpPr>
        <p:spPr>
          <a:xfrm>
            <a:off x="1676400" y="6034087"/>
            <a:ext cx="32766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*Shirt must be TUCKED IN!</a:t>
            </a:r>
            <a:endParaRPr/>
          </a:p>
        </p:txBody>
      </p:sp>
      <p:sp>
        <p:nvSpPr>
          <p:cNvPr id="423" name="Google Shape;423;p53"/>
          <p:cNvSpPr txBox="1"/>
          <p:nvPr/>
        </p:nvSpPr>
        <p:spPr>
          <a:xfrm>
            <a:off x="2362200" y="5729287"/>
            <a:ext cx="1797050"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Source: 2008 Microsoft Corporation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title"/>
          </p:nvPr>
        </p:nvSpPr>
        <p:spPr>
          <a:xfrm>
            <a:off x="2209800" y="1447800"/>
            <a:ext cx="67818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Dress For the Job</a:t>
            </a:r>
            <a:endParaRPr/>
          </a:p>
        </p:txBody>
      </p:sp>
      <p:sp>
        <p:nvSpPr>
          <p:cNvPr id="430" name="Google Shape;430;p54"/>
          <p:cNvSpPr txBox="1">
            <a:spLocks noGrp="1"/>
          </p:cNvSpPr>
          <p:nvPr>
            <p:ph type="body" idx="1"/>
          </p:nvPr>
        </p:nvSpPr>
        <p:spPr>
          <a:xfrm>
            <a:off x="3657600" y="2667000"/>
            <a:ext cx="5257800" cy="3810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Ask what the dress code is in advance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It’s better to overdress for an interview</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Click link to watch video</a:t>
            </a:r>
            <a:br>
              <a:rPr lang="en-US" sz="3200" b="0" i="0" u="none">
                <a:solidFill>
                  <a:schemeClr val="dk1"/>
                </a:solidFill>
                <a:latin typeface="Arial"/>
                <a:ea typeface="Arial"/>
                <a:cs typeface="Arial"/>
                <a:sym typeface="Arial"/>
              </a:rPr>
            </a:br>
            <a:r>
              <a:rPr lang="en-US" sz="2400" b="0" i="0" u="sng">
                <a:solidFill>
                  <a:schemeClr val="hlink"/>
                </a:solidFill>
                <a:latin typeface="Arial"/>
                <a:ea typeface="Arial"/>
                <a:cs typeface="Arial"/>
                <a:sym typeface="Arial"/>
                <a:hlinkClick r:id="rId3"/>
              </a:rPr>
              <a:t>How To Dress For a Job Interview</a:t>
            </a:r>
            <a:endParaRPr/>
          </a:p>
        </p:txBody>
      </p:sp>
      <p:pic>
        <p:nvPicPr>
          <p:cNvPr id="431" name="Google Shape;431;p54" descr="http://pro.corbis.com/images/CBR003312.jpg?size=572&amp;uid=36DB57BB-C5DD-4E7E-AC26-A6F0297D42F3"/>
          <p:cNvPicPr preferRelativeResize="0"/>
          <p:nvPr/>
        </p:nvPicPr>
        <p:blipFill rotWithShape="1">
          <a:blip r:embed="rId4">
            <a:alphaModFix/>
          </a:blip>
          <a:srcRect r="7691"/>
          <a:stretch/>
        </p:blipFill>
        <p:spPr>
          <a:xfrm>
            <a:off x="0" y="2895600"/>
            <a:ext cx="3565525" cy="3962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5"/>
          <p:cNvSpPr txBox="1">
            <a:spLocks noGrp="1"/>
          </p:cNvSpPr>
          <p:nvPr>
            <p:ph type="title"/>
          </p:nvPr>
        </p:nvSpPr>
        <p:spPr>
          <a:xfrm>
            <a:off x="2362200" y="1066800"/>
            <a:ext cx="6781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Men and women</a:t>
            </a:r>
            <a:endParaRPr/>
          </a:p>
        </p:txBody>
      </p:sp>
      <p:sp>
        <p:nvSpPr>
          <p:cNvPr id="438" name="Google Shape;438;p55"/>
          <p:cNvSpPr txBox="1">
            <a:spLocks noGrp="1"/>
          </p:cNvSpPr>
          <p:nvPr>
            <p:ph type="body" idx="1"/>
          </p:nvPr>
        </p:nvSpPr>
        <p:spPr>
          <a:xfrm>
            <a:off x="5105400" y="1905000"/>
            <a:ext cx="37338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Don’t wear heavy perfume or cologne</a:t>
            </a:r>
            <a:endParaRPr/>
          </a:p>
          <a:p>
            <a:pPr marL="342900" marR="0" lvl="0" indent="-342900" algn="l" rtl="0">
              <a:lnSpc>
                <a:spcPct val="9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Don’t smoke or drink alcohol before the interview</a:t>
            </a:r>
            <a:endParaRPr/>
          </a:p>
          <a:p>
            <a:pPr marL="342900" marR="0" lvl="0" indent="-342900" algn="l" rtl="0">
              <a:lnSpc>
                <a:spcPct val="9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Don’t chew gum</a:t>
            </a:r>
            <a:endParaRPr/>
          </a:p>
          <a:p>
            <a:pPr marL="342900" marR="0" lvl="0" indent="-342900" algn="l" rtl="0">
              <a:lnSpc>
                <a:spcPct val="9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439" name="Google Shape;439;p55" descr="http://archive-post.com/images/blog/man_and_woman_shaking_hands.jpg"/>
          <p:cNvPicPr preferRelativeResize="0"/>
          <p:nvPr/>
        </p:nvPicPr>
        <p:blipFill rotWithShape="1">
          <a:blip r:embed="rId3">
            <a:alphaModFix/>
          </a:blip>
          <a:srcRect l="3250" r="5699"/>
          <a:stretch/>
        </p:blipFill>
        <p:spPr>
          <a:xfrm>
            <a:off x="762000" y="2600325"/>
            <a:ext cx="4267200" cy="3114675"/>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56"/>
          <p:cNvPicPr preferRelativeResize="0"/>
          <p:nvPr/>
        </p:nvPicPr>
        <p:blipFill rotWithShape="1">
          <a:blip r:embed="rId3">
            <a:alphaModFix/>
          </a:blip>
          <a:srcRect/>
          <a:stretch/>
        </p:blipFill>
        <p:spPr>
          <a:xfrm>
            <a:off x="0" y="3844925"/>
            <a:ext cx="2238375" cy="3000375"/>
          </a:xfrm>
          <a:prstGeom prst="rect">
            <a:avLst/>
          </a:prstGeom>
          <a:noFill/>
          <a:ln>
            <a:noFill/>
          </a:ln>
        </p:spPr>
      </p:pic>
      <p:sp>
        <p:nvSpPr>
          <p:cNvPr id="446" name="Google Shape;446;p56"/>
          <p:cNvSpPr txBox="1">
            <a:spLocks noGrp="1"/>
          </p:cNvSpPr>
          <p:nvPr>
            <p:ph type="title" idx="4294967295"/>
          </p:nvPr>
        </p:nvSpPr>
        <p:spPr>
          <a:xfrm>
            <a:off x="3048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Indeed an Option!</a:t>
            </a:r>
            <a:endParaRPr/>
          </a:p>
        </p:txBody>
      </p:sp>
      <p:pic>
        <p:nvPicPr>
          <p:cNvPr id="447" name="Google Shape;447;p56"/>
          <p:cNvPicPr preferRelativeResize="0"/>
          <p:nvPr/>
        </p:nvPicPr>
        <p:blipFill rotWithShape="1">
          <a:blip r:embed="rId4">
            <a:alphaModFix/>
          </a:blip>
          <a:srcRect/>
          <a:stretch/>
        </p:blipFill>
        <p:spPr>
          <a:xfrm>
            <a:off x="52387" y="1419225"/>
            <a:ext cx="3698875" cy="2454275"/>
          </a:xfrm>
          <a:prstGeom prst="rect">
            <a:avLst/>
          </a:prstGeom>
          <a:noFill/>
          <a:ln>
            <a:noFill/>
          </a:ln>
        </p:spPr>
      </p:pic>
      <p:sp>
        <p:nvSpPr>
          <p:cNvPr id="448" name="Google Shape;448;p56"/>
          <p:cNvSpPr txBox="1"/>
          <p:nvPr/>
        </p:nvSpPr>
        <p:spPr>
          <a:xfrm>
            <a:off x="3429000" y="1728787"/>
            <a:ext cx="28956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Business Formal Dress</a:t>
            </a:r>
            <a:endParaRPr/>
          </a:p>
        </p:txBody>
      </p:sp>
      <p:pic>
        <p:nvPicPr>
          <p:cNvPr id="449" name="Google Shape;449;p56"/>
          <p:cNvPicPr preferRelativeResize="0"/>
          <p:nvPr/>
        </p:nvPicPr>
        <p:blipFill rotWithShape="1">
          <a:blip r:embed="rId5">
            <a:alphaModFix/>
          </a:blip>
          <a:srcRect/>
          <a:stretch/>
        </p:blipFill>
        <p:spPr>
          <a:xfrm>
            <a:off x="6958012" y="266700"/>
            <a:ext cx="2181225" cy="3268662"/>
          </a:xfrm>
          <a:prstGeom prst="rect">
            <a:avLst/>
          </a:prstGeom>
          <a:noFill/>
          <a:ln>
            <a:noFill/>
          </a:ln>
        </p:spPr>
      </p:pic>
      <p:pic>
        <p:nvPicPr>
          <p:cNvPr id="450" name="Google Shape;450;p56"/>
          <p:cNvPicPr preferRelativeResize="0"/>
          <p:nvPr/>
        </p:nvPicPr>
        <p:blipFill rotWithShape="1">
          <a:blip r:embed="rId6">
            <a:alphaModFix/>
          </a:blip>
          <a:srcRect/>
          <a:stretch/>
        </p:blipFill>
        <p:spPr>
          <a:xfrm>
            <a:off x="5486400" y="3505200"/>
            <a:ext cx="2184400" cy="3254375"/>
          </a:xfrm>
          <a:prstGeom prst="rect">
            <a:avLst/>
          </a:prstGeom>
          <a:noFill/>
          <a:ln>
            <a:noFill/>
          </a:ln>
        </p:spPr>
      </p:pic>
      <p:sp>
        <p:nvSpPr>
          <p:cNvPr id="451" name="Google Shape;451;p56"/>
          <p:cNvSpPr txBox="1"/>
          <p:nvPr/>
        </p:nvSpPr>
        <p:spPr>
          <a:xfrm>
            <a:off x="6988175" y="3962400"/>
            <a:ext cx="198120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Business </a:t>
            </a:r>
            <a:endParaRPr/>
          </a:p>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Casual Dress</a:t>
            </a:r>
            <a:endParaRPr/>
          </a:p>
        </p:txBody>
      </p:sp>
      <p:pic>
        <p:nvPicPr>
          <p:cNvPr id="452" name="Google Shape;452;p56"/>
          <p:cNvPicPr preferRelativeResize="0"/>
          <p:nvPr/>
        </p:nvPicPr>
        <p:blipFill rotWithShape="1">
          <a:blip r:embed="rId7">
            <a:alphaModFix/>
          </a:blip>
          <a:srcRect/>
          <a:stretch/>
        </p:blipFill>
        <p:spPr>
          <a:xfrm>
            <a:off x="3094325" y="3965575"/>
            <a:ext cx="1962150" cy="2333625"/>
          </a:xfrm>
          <a:prstGeom prst="rect">
            <a:avLst/>
          </a:prstGeom>
          <a:noFill/>
          <a:ln>
            <a:noFill/>
          </a:ln>
        </p:spPr>
      </p:pic>
      <p:sp>
        <p:nvSpPr>
          <p:cNvPr id="453" name="Google Shape;453;p56"/>
          <p:cNvSpPr txBox="1"/>
          <p:nvPr/>
        </p:nvSpPr>
        <p:spPr>
          <a:xfrm>
            <a:off x="1301750" y="5345112"/>
            <a:ext cx="158115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Business – Mid-Range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7"/>
          <p:cNvSpPr txBox="1">
            <a:spLocks noGrp="1"/>
          </p:cNvSpPr>
          <p:nvPr>
            <p:ph type="title"/>
          </p:nvPr>
        </p:nvSpPr>
        <p:spPr>
          <a:xfrm>
            <a:off x="2590800" y="990600"/>
            <a:ext cx="65532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Men and women</a:t>
            </a:r>
            <a:endParaRPr/>
          </a:p>
        </p:txBody>
      </p:sp>
      <p:sp>
        <p:nvSpPr>
          <p:cNvPr id="460" name="Google Shape;460;p57"/>
          <p:cNvSpPr txBox="1">
            <a:spLocks noGrp="1"/>
          </p:cNvSpPr>
          <p:nvPr>
            <p:ph type="body" idx="1"/>
          </p:nvPr>
        </p:nvSpPr>
        <p:spPr>
          <a:xfrm>
            <a:off x="1371600" y="2209800"/>
            <a:ext cx="4419600" cy="38671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mo"/>
              <a:buChar char="•"/>
            </a:pPr>
            <a:r>
              <a:rPr lang="en-US" sz="3200" b="0" i="0" u="none">
                <a:solidFill>
                  <a:schemeClr val="dk1"/>
                </a:solidFill>
                <a:latin typeface="Arimo"/>
                <a:ea typeface="Arimo"/>
                <a:cs typeface="Arimo"/>
                <a:sym typeface="Arimo"/>
              </a:rPr>
              <a:t>Turn off cell phones</a:t>
            </a:r>
            <a:endParaRPr/>
          </a:p>
          <a:p>
            <a:pPr marL="342900" marR="0" lvl="0" indent="-342900" algn="l" rtl="0">
              <a:lnSpc>
                <a:spcPct val="100000"/>
              </a:lnSpc>
              <a:spcBef>
                <a:spcPts val="640"/>
              </a:spcBef>
              <a:spcAft>
                <a:spcPts val="0"/>
              </a:spcAft>
              <a:buClr>
                <a:schemeClr val="dk1"/>
              </a:buClr>
              <a:buSzPts val="3200"/>
              <a:buFont typeface="Arial"/>
              <a:buNone/>
            </a:pPr>
            <a:endParaRPr sz="3200" b="0" i="0" u="none">
              <a:solidFill>
                <a:schemeClr val="dk1"/>
              </a:solidFill>
              <a:latin typeface="Arimo"/>
              <a:ea typeface="Arimo"/>
              <a:cs typeface="Arimo"/>
              <a:sym typeface="Arimo"/>
            </a:endParaRPr>
          </a:p>
          <a:p>
            <a:pPr marL="342900" marR="0" lvl="0" indent="-342900" algn="l" rtl="0">
              <a:lnSpc>
                <a:spcPct val="100000"/>
              </a:lnSpc>
              <a:spcBef>
                <a:spcPts val="640"/>
              </a:spcBef>
              <a:spcAft>
                <a:spcPts val="0"/>
              </a:spcAft>
              <a:buClr>
                <a:schemeClr val="dk1"/>
              </a:buClr>
              <a:buSzPts val="3200"/>
              <a:buFont typeface="Arimo"/>
              <a:buChar char="•"/>
            </a:pPr>
            <a:r>
              <a:rPr lang="en-US" sz="3200" b="0" i="0" u="none">
                <a:solidFill>
                  <a:schemeClr val="dk1"/>
                </a:solidFill>
                <a:latin typeface="Arimo"/>
                <a:ea typeface="Arimo"/>
                <a:cs typeface="Arimo"/>
                <a:sym typeface="Arimo"/>
              </a:rPr>
              <a:t>Email address  </a:t>
            </a:r>
            <a:endParaRPr/>
          </a:p>
          <a:p>
            <a:pPr marL="342900" marR="0" lvl="0" indent="-342900" algn="l" rtl="0">
              <a:lnSpc>
                <a:spcPct val="100000"/>
              </a:lnSpc>
              <a:spcBef>
                <a:spcPts val="400"/>
              </a:spcBef>
              <a:spcAft>
                <a:spcPts val="0"/>
              </a:spcAft>
              <a:buClr>
                <a:schemeClr val="dk1"/>
              </a:buClr>
              <a:buSzPts val="2000"/>
              <a:buFont typeface="Arimo"/>
              <a:buNone/>
            </a:pPr>
            <a:r>
              <a:rPr lang="en-US" sz="2000" b="0" i="0" u="none">
                <a:solidFill>
                  <a:schemeClr val="dk1"/>
                </a:solidFill>
                <a:latin typeface="Arimo"/>
                <a:ea typeface="Arimo"/>
                <a:cs typeface="Arimo"/>
                <a:sym typeface="Arimo"/>
              </a:rPr>
              <a:t>(Is it appropriate for business?)</a:t>
            </a:r>
            <a:endParaRPr/>
          </a:p>
          <a:p>
            <a:pPr marL="342900" marR="0" lvl="0" indent="-342900" algn="l" rtl="0">
              <a:lnSpc>
                <a:spcPct val="100000"/>
              </a:lnSpc>
              <a:spcBef>
                <a:spcPts val="640"/>
              </a:spcBef>
              <a:spcAft>
                <a:spcPts val="0"/>
              </a:spcAft>
              <a:buClr>
                <a:schemeClr val="dk1"/>
              </a:buClr>
              <a:buSzPts val="3200"/>
              <a:buFont typeface="Arial"/>
              <a:buNone/>
            </a:pPr>
            <a:endParaRPr sz="3200" b="0" i="0" u="none">
              <a:solidFill>
                <a:schemeClr val="dk1"/>
              </a:solidFill>
              <a:latin typeface="Arimo"/>
              <a:ea typeface="Arimo"/>
              <a:cs typeface="Arimo"/>
              <a:sym typeface="Arimo"/>
            </a:endParaRPr>
          </a:p>
          <a:p>
            <a:pPr marL="342900" marR="0" lvl="0" indent="-342900" algn="l" rtl="0">
              <a:lnSpc>
                <a:spcPct val="100000"/>
              </a:lnSpc>
              <a:spcBef>
                <a:spcPts val="640"/>
              </a:spcBef>
              <a:spcAft>
                <a:spcPts val="0"/>
              </a:spcAft>
              <a:buClr>
                <a:schemeClr val="dk1"/>
              </a:buClr>
              <a:buSzPts val="3200"/>
              <a:buFont typeface="Arimo"/>
              <a:buChar char="•"/>
            </a:pPr>
            <a:r>
              <a:rPr lang="en-US" sz="3200" b="0" i="0" u="none">
                <a:solidFill>
                  <a:schemeClr val="dk1"/>
                </a:solidFill>
                <a:latin typeface="Arimo"/>
                <a:ea typeface="Arimo"/>
                <a:cs typeface="Arimo"/>
                <a:sym typeface="Arimo"/>
              </a:rPr>
              <a:t>Arrive on Time!</a:t>
            </a:r>
            <a:endParaRPr/>
          </a:p>
        </p:txBody>
      </p:sp>
      <p:pic>
        <p:nvPicPr>
          <p:cNvPr id="461" name="Google Shape;461;p57" descr="fluorescent-clock-01"/>
          <p:cNvPicPr preferRelativeResize="0"/>
          <p:nvPr/>
        </p:nvPicPr>
        <p:blipFill rotWithShape="1">
          <a:blip r:embed="rId3">
            <a:alphaModFix/>
          </a:blip>
          <a:srcRect/>
          <a:stretch/>
        </p:blipFill>
        <p:spPr>
          <a:xfrm>
            <a:off x="5943600" y="4343400"/>
            <a:ext cx="2590800" cy="1876425"/>
          </a:xfrm>
          <a:prstGeom prst="rect">
            <a:avLst/>
          </a:prstGeom>
          <a:noFill/>
          <a:ln w="28575" cap="flat" cmpd="sng">
            <a:solidFill>
              <a:srgbClr val="000000"/>
            </a:solidFill>
            <a:prstDash val="solid"/>
            <a:miter lim="800000"/>
            <a:headEnd type="none" w="sm" len="sm"/>
            <a:tailEnd type="none" w="sm" len="sm"/>
          </a:ln>
        </p:spPr>
      </p:pic>
      <p:pic>
        <p:nvPicPr>
          <p:cNvPr id="462" name="Google Shape;462;p57" descr="10-15-07-iphone"/>
          <p:cNvPicPr preferRelativeResize="0"/>
          <p:nvPr/>
        </p:nvPicPr>
        <p:blipFill rotWithShape="1">
          <a:blip r:embed="rId4">
            <a:alphaModFix/>
          </a:blip>
          <a:srcRect/>
          <a:stretch/>
        </p:blipFill>
        <p:spPr>
          <a:xfrm>
            <a:off x="5943600" y="2209800"/>
            <a:ext cx="2590800" cy="1795462"/>
          </a:xfrm>
          <a:prstGeom prst="rect">
            <a:avLst/>
          </a:prstGeom>
          <a:noFill/>
          <a:ln w="28575" cap="flat" cmpd="sng">
            <a:solidFill>
              <a:srgbClr val="000000"/>
            </a:solidFill>
            <a:prstDash val="solid"/>
            <a:miter lim="800000"/>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8"/>
          <p:cNvSpPr txBox="1">
            <a:spLocks noGrp="1"/>
          </p:cNvSpPr>
          <p:nvPr>
            <p:ph type="title"/>
          </p:nvPr>
        </p:nvSpPr>
        <p:spPr>
          <a:xfrm>
            <a:off x="2362200" y="1371600"/>
            <a:ext cx="6781800" cy="121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Make your 30 seconds count!</a:t>
            </a:r>
            <a:endParaRPr/>
          </a:p>
        </p:txBody>
      </p:sp>
      <p:pic>
        <p:nvPicPr>
          <p:cNvPr id="468" name="Google Shape;468;p58" descr="cartoon"/>
          <p:cNvPicPr preferRelativeResize="0"/>
          <p:nvPr/>
        </p:nvPicPr>
        <p:blipFill rotWithShape="1">
          <a:blip r:embed="rId3">
            <a:alphaModFix/>
          </a:blip>
          <a:srcRect/>
          <a:stretch/>
        </p:blipFill>
        <p:spPr>
          <a:xfrm>
            <a:off x="3276600" y="2743200"/>
            <a:ext cx="4648200" cy="3717925"/>
          </a:xfrm>
          <a:prstGeom prst="rect">
            <a:avLst/>
          </a:prstGeom>
          <a:noFill/>
          <a:ln w="28575" cap="flat" cmpd="sng">
            <a:solidFill>
              <a:srgbClr val="000000"/>
            </a:solidFill>
            <a:prstDash val="solid"/>
            <a:miter lim="800000"/>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9"/>
          <p:cNvSpPr txBox="1">
            <a:spLocks noGrp="1"/>
          </p:cNvSpPr>
          <p:nvPr>
            <p:ph type="ctrTitle"/>
          </p:nvPr>
        </p:nvSpPr>
        <p:spPr>
          <a:xfrm>
            <a:off x="0" y="381000"/>
            <a:ext cx="83058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400" b="1" i="0" u="none" strike="noStrike" cap="none">
                <a:solidFill>
                  <a:schemeClr val="lt1"/>
                </a:solidFill>
                <a:latin typeface="Arial"/>
                <a:ea typeface="Arial"/>
                <a:cs typeface="Arial"/>
                <a:sym typeface="Arial"/>
              </a:rPr>
              <a:t>Do Not Wear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title"/>
          </p:nvPr>
        </p:nvSpPr>
        <p:spPr>
          <a:xfrm>
            <a:off x="3352800" y="1066800"/>
            <a:ext cx="5562600" cy="1066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   First Impressions              Count</a:t>
            </a:r>
            <a:endParaRPr/>
          </a:p>
        </p:txBody>
      </p:sp>
      <p:sp>
        <p:nvSpPr>
          <p:cNvPr id="220" name="Google Shape;220;p33"/>
          <p:cNvSpPr txBox="1">
            <a:spLocks noGrp="1"/>
          </p:cNvSpPr>
          <p:nvPr>
            <p:ph type="body" idx="1"/>
          </p:nvPr>
        </p:nvSpPr>
        <p:spPr>
          <a:xfrm>
            <a:off x="1219200" y="2590800"/>
            <a:ext cx="5181600" cy="3581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It takes less than 5</a:t>
            </a:r>
            <a:endParaRPr/>
          </a:p>
          <a:p>
            <a:pPr marL="342900" marR="0" lvl="0" indent="-342900" algn="l" rtl="0">
              <a:lnSpc>
                <a:spcPct val="90000"/>
              </a:lnSpc>
              <a:spcBef>
                <a:spcPts val="56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seconds to form</a:t>
            </a:r>
            <a:endParaRPr/>
          </a:p>
          <a:p>
            <a:pPr marL="342900" marR="0" lvl="0" indent="-342900" algn="l" rtl="0">
              <a:lnSpc>
                <a:spcPct val="90000"/>
              </a:lnSpc>
              <a:spcBef>
                <a:spcPts val="56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 first impression.</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Social Status</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Health</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Education level</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Intelligence</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Ambition</a:t>
            </a:r>
            <a:endParaRPr/>
          </a:p>
        </p:txBody>
      </p:sp>
      <p:grpSp>
        <p:nvGrpSpPr>
          <p:cNvPr id="221" name="Google Shape;221;p33"/>
          <p:cNvGrpSpPr/>
          <p:nvPr/>
        </p:nvGrpSpPr>
        <p:grpSpPr>
          <a:xfrm>
            <a:off x="4800600" y="2667000"/>
            <a:ext cx="3962400" cy="3449637"/>
            <a:chOff x="4876800" y="2667000"/>
            <a:chExt cx="3962400" cy="3449637"/>
          </a:xfrm>
        </p:grpSpPr>
        <p:pic>
          <p:nvPicPr>
            <p:cNvPr id="222" name="Google Shape;222;p33"/>
            <p:cNvPicPr preferRelativeResize="0"/>
            <p:nvPr/>
          </p:nvPicPr>
          <p:blipFill rotWithShape="1">
            <a:blip r:embed="rId3">
              <a:alphaModFix/>
            </a:blip>
            <a:srcRect l="12007" t="23333" r="21935"/>
            <a:stretch/>
          </p:blipFill>
          <p:spPr>
            <a:xfrm>
              <a:off x="4876800" y="2667000"/>
              <a:ext cx="3962400" cy="3449637"/>
            </a:xfrm>
            <a:prstGeom prst="rect">
              <a:avLst/>
            </a:prstGeom>
            <a:noFill/>
            <a:ln w="28575" cap="sq" cmpd="sng">
              <a:solidFill>
                <a:schemeClr val="dk1"/>
              </a:solidFill>
              <a:prstDash val="solid"/>
              <a:miter lim="800000"/>
              <a:headEnd type="none" w="sm" len="sm"/>
              <a:tailEnd type="none" w="sm" len="sm"/>
            </a:ln>
          </p:spPr>
        </p:pic>
        <p:pic>
          <p:nvPicPr>
            <p:cNvPr id="223" name="Google Shape;223;p33" descr="Mechanical_Stopwatch"/>
            <p:cNvPicPr preferRelativeResize="0"/>
            <p:nvPr/>
          </p:nvPicPr>
          <p:blipFill rotWithShape="1">
            <a:blip r:embed="rId4">
              <a:alphaModFix/>
            </a:blip>
            <a:srcRect/>
            <a:stretch/>
          </p:blipFill>
          <p:spPr>
            <a:xfrm rot="-960000">
              <a:off x="6019800" y="3048000"/>
              <a:ext cx="2057400" cy="2057400"/>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0"/>
          <p:cNvSpPr txBox="1">
            <a:spLocks noGrp="1"/>
          </p:cNvSpPr>
          <p:nvPr>
            <p:ph type="title"/>
          </p:nvPr>
        </p:nvSpPr>
        <p:spPr>
          <a:xfrm>
            <a:off x="2362200" y="762000"/>
            <a:ext cx="67818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Men</a:t>
            </a:r>
            <a:endParaRPr/>
          </a:p>
        </p:txBody>
      </p:sp>
      <p:sp>
        <p:nvSpPr>
          <p:cNvPr id="479" name="Google Shape;479;p60"/>
          <p:cNvSpPr txBox="1">
            <a:spLocks noGrp="1"/>
          </p:cNvSpPr>
          <p:nvPr>
            <p:ph type="body" idx="1"/>
          </p:nvPr>
        </p:nvSpPr>
        <p:spPr>
          <a:xfrm>
            <a:off x="5684837" y="2286000"/>
            <a:ext cx="3230562" cy="330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mo"/>
              <a:buNone/>
            </a:pPr>
            <a:r>
              <a:rPr lang="en-US" sz="3200" b="0" i="0" u="none">
                <a:solidFill>
                  <a:schemeClr val="dk1"/>
                </a:solidFill>
                <a:latin typeface="Arimo"/>
                <a:ea typeface="Arimo"/>
                <a:cs typeface="Arimo"/>
                <a:sym typeface="Arimo"/>
              </a:rPr>
              <a:t>Don’t wear:</a:t>
            </a:r>
            <a:endParaRPr/>
          </a:p>
          <a:p>
            <a:pPr marL="342900" marR="0" lvl="0" indent="-342900" algn="l" rtl="0">
              <a:lnSpc>
                <a:spcPct val="100000"/>
              </a:lnSpc>
              <a:spcBef>
                <a:spcPts val="640"/>
              </a:spcBef>
              <a:spcAft>
                <a:spcPts val="0"/>
              </a:spcAft>
              <a:buClr>
                <a:schemeClr val="dk1"/>
              </a:buClr>
              <a:buSzPts val="3200"/>
              <a:buFont typeface="Arial"/>
              <a:buNone/>
            </a:pPr>
            <a:endParaRPr sz="3200" b="0" i="0" u="none">
              <a:solidFill>
                <a:schemeClr val="dk1"/>
              </a:solidFill>
              <a:latin typeface="Arimo"/>
              <a:ea typeface="Arimo"/>
              <a:cs typeface="Arimo"/>
              <a:sym typeface="Arimo"/>
            </a:endParaRPr>
          </a:p>
          <a:p>
            <a:pPr marL="342900" marR="0" lvl="0" indent="-342900" algn="l" rtl="0">
              <a:lnSpc>
                <a:spcPct val="100000"/>
              </a:lnSpc>
              <a:spcBef>
                <a:spcPts val="640"/>
              </a:spcBef>
              <a:spcAft>
                <a:spcPts val="0"/>
              </a:spcAft>
              <a:buClr>
                <a:schemeClr val="dk1"/>
              </a:buClr>
              <a:buSzPts val="3200"/>
              <a:buFont typeface="Arimo"/>
              <a:buChar char="•"/>
            </a:pPr>
            <a:r>
              <a:rPr lang="en-US" sz="3200" b="0" i="0" u="none">
                <a:solidFill>
                  <a:schemeClr val="dk1"/>
                </a:solidFill>
                <a:latin typeface="Arimo"/>
                <a:ea typeface="Arimo"/>
                <a:cs typeface="Arimo"/>
                <a:sym typeface="Arimo"/>
              </a:rPr>
              <a:t>trendy clothing</a:t>
            </a:r>
            <a:endParaRPr/>
          </a:p>
          <a:p>
            <a:pPr marL="342900" marR="0" lvl="0" indent="-342900" algn="l" rtl="0">
              <a:lnSpc>
                <a:spcPct val="100000"/>
              </a:lnSpc>
              <a:spcBef>
                <a:spcPts val="640"/>
              </a:spcBef>
              <a:spcAft>
                <a:spcPts val="0"/>
              </a:spcAft>
              <a:buClr>
                <a:schemeClr val="dk1"/>
              </a:buClr>
              <a:buSzPts val="3200"/>
              <a:buFont typeface="Arial"/>
              <a:buNone/>
            </a:pPr>
            <a:endParaRPr sz="3200" b="0" i="0" u="none">
              <a:solidFill>
                <a:schemeClr val="dk1"/>
              </a:solidFill>
              <a:latin typeface="Arimo"/>
              <a:ea typeface="Arimo"/>
              <a:cs typeface="Arimo"/>
              <a:sym typeface="Arimo"/>
            </a:endParaRPr>
          </a:p>
          <a:p>
            <a:pPr marL="342900" marR="0" lvl="0" indent="-342900" algn="l" rtl="0">
              <a:lnSpc>
                <a:spcPct val="100000"/>
              </a:lnSpc>
              <a:spcBef>
                <a:spcPts val="640"/>
              </a:spcBef>
              <a:spcAft>
                <a:spcPts val="0"/>
              </a:spcAft>
              <a:buClr>
                <a:schemeClr val="dk1"/>
              </a:buClr>
              <a:buSzPts val="3200"/>
              <a:buFont typeface="Arimo"/>
              <a:buChar char="•"/>
            </a:pPr>
            <a:r>
              <a:rPr lang="en-US" sz="3200" b="0" i="0" u="none">
                <a:solidFill>
                  <a:schemeClr val="dk1"/>
                </a:solidFill>
                <a:latin typeface="Arimo"/>
                <a:ea typeface="Arimo"/>
                <a:cs typeface="Arimo"/>
                <a:sym typeface="Arimo"/>
              </a:rPr>
              <a:t>unusual styles</a:t>
            </a:r>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Arimo"/>
              <a:ea typeface="Arimo"/>
              <a:cs typeface="Arimo"/>
              <a:sym typeface="Arimo"/>
            </a:endParaRPr>
          </a:p>
        </p:txBody>
      </p:sp>
      <p:pic>
        <p:nvPicPr>
          <p:cNvPr id="480" name="Google Shape;480;p60" descr="silver mens pants"/>
          <p:cNvPicPr preferRelativeResize="0">
            <a:picLocks noGrp="1"/>
          </p:cNvPicPr>
          <p:nvPr>
            <p:ph type="clipArt" idx="2"/>
          </p:nvPr>
        </p:nvPicPr>
        <p:blipFill rotWithShape="1">
          <a:blip r:embed="rId3">
            <a:alphaModFix/>
          </a:blip>
          <a:srcRect/>
          <a:stretch/>
        </p:blipFill>
        <p:spPr>
          <a:xfrm>
            <a:off x="2228850" y="2384425"/>
            <a:ext cx="2970212" cy="3754437"/>
          </a:xfrm>
          <a:prstGeom prst="rect">
            <a:avLst/>
          </a:prstGeom>
          <a:noFill/>
          <a:ln w="28575" cap="flat" cmpd="sng">
            <a:solidFill>
              <a:srgbClr val="000000"/>
            </a:solidFill>
            <a:prstDash val="solid"/>
            <a:miter lim="524288"/>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Not an Option!</a:t>
            </a:r>
            <a:endParaRPr/>
          </a:p>
        </p:txBody>
      </p:sp>
      <p:sp>
        <p:nvSpPr>
          <p:cNvPr id="486" name="Google Shape;486;p61"/>
          <p:cNvSpPr txBox="1">
            <a:spLocks noGrp="1"/>
          </p:cNvSpPr>
          <p:nvPr>
            <p:ph type="body" idx="1"/>
          </p:nvPr>
        </p:nvSpPr>
        <p:spPr>
          <a:xfrm>
            <a:off x="628650" y="2179637"/>
            <a:ext cx="3276600" cy="609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3600"/>
              <a:buFont typeface="Arial"/>
              <a:buNone/>
            </a:pPr>
            <a:r>
              <a:rPr lang="en-US" sz="3600" b="0" i="0" u="none">
                <a:solidFill>
                  <a:schemeClr val="dk1"/>
                </a:solidFill>
                <a:latin typeface="Arial"/>
                <a:ea typeface="Arial"/>
                <a:cs typeface="Arial"/>
                <a:sym typeface="Arial"/>
              </a:rPr>
              <a:t>Skirt Too Short </a:t>
            </a:r>
            <a:endParaRPr/>
          </a:p>
        </p:txBody>
      </p:sp>
      <p:pic>
        <p:nvPicPr>
          <p:cNvPr id="487" name="Google Shape;487;p61" descr="0900631b81474360M"/>
          <p:cNvPicPr preferRelativeResize="0"/>
          <p:nvPr/>
        </p:nvPicPr>
        <p:blipFill rotWithShape="1">
          <a:blip r:embed="rId3">
            <a:alphaModFix/>
          </a:blip>
          <a:srcRect/>
          <a:stretch/>
        </p:blipFill>
        <p:spPr>
          <a:xfrm>
            <a:off x="1730375" y="3444875"/>
            <a:ext cx="2171700" cy="2343150"/>
          </a:xfrm>
          <a:prstGeom prst="rect">
            <a:avLst/>
          </a:prstGeom>
          <a:noFill/>
          <a:ln>
            <a:noFill/>
          </a:ln>
        </p:spPr>
      </p:pic>
      <p:sp>
        <p:nvSpPr>
          <p:cNvPr id="488" name="Google Shape;488;p61"/>
          <p:cNvSpPr txBox="1"/>
          <p:nvPr/>
        </p:nvSpPr>
        <p:spPr>
          <a:xfrm>
            <a:off x="1954212" y="5895975"/>
            <a:ext cx="1700212"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Source: 2008 www5.jcpenny.com</a:t>
            </a:r>
            <a:endParaRPr/>
          </a:p>
        </p:txBody>
      </p:sp>
      <p:pic>
        <p:nvPicPr>
          <p:cNvPr id="489" name="Google Shape;489;p61" descr="River%2520Island%2520shortDress"/>
          <p:cNvPicPr preferRelativeResize="0"/>
          <p:nvPr/>
        </p:nvPicPr>
        <p:blipFill rotWithShape="1">
          <a:blip r:embed="rId4">
            <a:alphaModFix/>
          </a:blip>
          <a:srcRect/>
          <a:stretch/>
        </p:blipFill>
        <p:spPr>
          <a:xfrm>
            <a:off x="4292600" y="2835275"/>
            <a:ext cx="2100262" cy="2728912"/>
          </a:xfrm>
          <a:prstGeom prst="rect">
            <a:avLst/>
          </a:prstGeom>
          <a:noFill/>
          <a:ln>
            <a:noFill/>
          </a:ln>
        </p:spPr>
      </p:pic>
      <p:sp>
        <p:nvSpPr>
          <p:cNvPr id="490" name="Google Shape;490;p61"/>
          <p:cNvSpPr txBox="1"/>
          <p:nvPr/>
        </p:nvSpPr>
        <p:spPr>
          <a:xfrm>
            <a:off x="4619625" y="5681662"/>
            <a:ext cx="1446212"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Source: traffordcentre.co.uk</a:t>
            </a:r>
            <a:endParaRPr/>
          </a:p>
        </p:txBody>
      </p:sp>
      <p:pic>
        <p:nvPicPr>
          <p:cNvPr id="491" name="Google Shape;491;p61" descr="welcome"/>
          <p:cNvPicPr preferRelativeResize="0"/>
          <p:nvPr/>
        </p:nvPicPr>
        <p:blipFill rotWithShape="1">
          <a:blip r:embed="rId5">
            <a:alphaModFix/>
          </a:blip>
          <a:srcRect/>
          <a:stretch/>
        </p:blipFill>
        <p:spPr>
          <a:xfrm>
            <a:off x="6662737" y="1993900"/>
            <a:ext cx="2276475" cy="2901950"/>
          </a:xfrm>
          <a:prstGeom prst="rect">
            <a:avLst/>
          </a:prstGeom>
          <a:noFill/>
          <a:ln>
            <a:noFill/>
          </a:ln>
        </p:spPr>
      </p:pic>
      <p:sp>
        <p:nvSpPr>
          <p:cNvPr id="492" name="Google Shape;492;p61"/>
          <p:cNvSpPr txBox="1"/>
          <p:nvPr/>
        </p:nvSpPr>
        <p:spPr>
          <a:xfrm>
            <a:off x="7172325" y="4800600"/>
            <a:ext cx="1257300"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Source: anitadress.com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2"/>
          <p:cNvSpPr txBox="1">
            <a:spLocks noGrp="1"/>
          </p:cNvSpPr>
          <p:nvPr>
            <p:ph type="title"/>
          </p:nvPr>
        </p:nvSpPr>
        <p:spPr>
          <a:xfrm>
            <a:off x="1943100" y="185737"/>
            <a:ext cx="67818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     Women </a:t>
            </a:r>
            <a:endParaRPr/>
          </a:p>
        </p:txBody>
      </p:sp>
      <p:sp>
        <p:nvSpPr>
          <p:cNvPr id="498" name="Google Shape;498;p62"/>
          <p:cNvSpPr txBox="1">
            <a:spLocks noGrp="1"/>
          </p:cNvSpPr>
          <p:nvPr>
            <p:ph type="body" idx="1"/>
          </p:nvPr>
        </p:nvSpPr>
        <p:spPr>
          <a:xfrm>
            <a:off x="1143000" y="2667000"/>
            <a:ext cx="41910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600"/>
              <a:buFont typeface="Arimo"/>
              <a:buNone/>
            </a:pPr>
            <a:r>
              <a:rPr lang="en-US" sz="3600" b="0" i="0" u="none">
                <a:solidFill>
                  <a:schemeClr val="dk1"/>
                </a:solidFill>
                <a:latin typeface="Arimo"/>
                <a:ea typeface="Arimo"/>
                <a:cs typeface="Arimo"/>
                <a:sym typeface="Arimo"/>
              </a:rPr>
              <a:t>Don’t wear:</a:t>
            </a:r>
            <a:endParaRPr/>
          </a:p>
          <a:p>
            <a:pPr marL="342900" marR="0" lvl="0" indent="-342900" algn="l" rtl="0">
              <a:lnSpc>
                <a:spcPct val="100000"/>
              </a:lnSpc>
              <a:spcBef>
                <a:spcPts val="560"/>
              </a:spcBef>
              <a:spcAft>
                <a:spcPts val="0"/>
              </a:spcAft>
              <a:buClr>
                <a:schemeClr val="dk1"/>
              </a:buClr>
              <a:buSzPts val="2800"/>
              <a:buFont typeface="Arimo"/>
              <a:buChar char="•"/>
            </a:pPr>
            <a:r>
              <a:rPr lang="en-US" sz="2800" b="0" i="0" u="none">
                <a:solidFill>
                  <a:schemeClr val="dk1"/>
                </a:solidFill>
                <a:latin typeface="Arimo"/>
                <a:ea typeface="Arimo"/>
                <a:cs typeface="Arimo"/>
                <a:sym typeface="Arimo"/>
              </a:rPr>
              <a:t>short skirts </a:t>
            </a:r>
            <a:endParaRPr/>
          </a:p>
          <a:p>
            <a:pPr marL="342900" marR="0" lvl="0" indent="-342900" algn="l" rtl="0">
              <a:lnSpc>
                <a:spcPct val="100000"/>
              </a:lnSpc>
              <a:spcBef>
                <a:spcPts val="560"/>
              </a:spcBef>
              <a:spcAft>
                <a:spcPts val="0"/>
              </a:spcAft>
              <a:buClr>
                <a:schemeClr val="dk1"/>
              </a:buClr>
              <a:buSzPts val="2800"/>
              <a:buFont typeface="Arimo"/>
              <a:buChar char="•"/>
            </a:pPr>
            <a:r>
              <a:rPr lang="en-US" sz="2800" b="0" i="0" u="none">
                <a:solidFill>
                  <a:schemeClr val="dk1"/>
                </a:solidFill>
                <a:latin typeface="Arimo"/>
                <a:ea typeface="Arimo"/>
                <a:cs typeface="Arimo"/>
                <a:sym typeface="Arimo"/>
              </a:rPr>
              <a:t>lingerie-style blouses under suits </a:t>
            </a:r>
            <a:endParaRPr/>
          </a:p>
          <a:p>
            <a:pPr marL="342900" marR="0" lvl="0" indent="-342900" algn="l" rtl="0">
              <a:lnSpc>
                <a:spcPct val="100000"/>
              </a:lnSpc>
              <a:spcBef>
                <a:spcPts val="560"/>
              </a:spcBef>
              <a:spcAft>
                <a:spcPts val="0"/>
              </a:spcAft>
              <a:buClr>
                <a:schemeClr val="dk1"/>
              </a:buClr>
              <a:buSzPts val="2800"/>
              <a:buFont typeface="Arimo"/>
              <a:buChar char="•"/>
            </a:pPr>
            <a:r>
              <a:rPr lang="en-US" sz="2800" b="0" i="0" u="none">
                <a:solidFill>
                  <a:schemeClr val="dk1"/>
                </a:solidFill>
                <a:latin typeface="Arimo"/>
                <a:ea typeface="Arimo"/>
                <a:cs typeface="Arimo"/>
                <a:sym typeface="Arimo"/>
              </a:rPr>
              <a:t>mule shoes  </a:t>
            </a:r>
            <a:endParaRPr/>
          </a:p>
          <a:p>
            <a:pPr marL="342900" marR="0" lvl="0" indent="-342900" algn="l" rtl="0">
              <a:lnSpc>
                <a:spcPct val="100000"/>
              </a:lnSpc>
              <a:spcBef>
                <a:spcPts val="560"/>
              </a:spcBef>
              <a:spcAft>
                <a:spcPts val="0"/>
              </a:spcAft>
              <a:buClr>
                <a:schemeClr val="dk1"/>
              </a:buClr>
              <a:buSzPts val="2800"/>
              <a:buFont typeface="Arimo"/>
              <a:buChar char="•"/>
            </a:pPr>
            <a:r>
              <a:rPr lang="en-US" sz="2800" b="0" i="0" u="none">
                <a:solidFill>
                  <a:schemeClr val="dk1"/>
                </a:solidFill>
                <a:latin typeface="Arimo"/>
                <a:ea typeface="Arimo"/>
                <a:cs typeface="Arimo"/>
                <a:sym typeface="Arimo"/>
              </a:rPr>
              <a:t>ponytails or braids</a:t>
            </a:r>
            <a:endParaRPr/>
          </a:p>
          <a:p>
            <a:pPr marL="342900" marR="0" lvl="0" indent="-342900" algn="l" rtl="0">
              <a:lnSpc>
                <a:spcPct val="100000"/>
              </a:lnSpc>
              <a:spcBef>
                <a:spcPts val="560"/>
              </a:spcBef>
              <a:spcAft>
                <a:spcPts val="0"/>
              </a:spcAft>
              <a:buClr>
                <a:schemeClr val="dk1"/>
              </a:buClr>
              <a:buSzPts val="2800"/>
              <a:buFont typeface="Arimo"/>
              <a:buChar char="•"/>
            </a:pPr>
            <a:r>
              <a:rPr lang="en-US" sz="2800" b="0" i="0" u="none">
                <a:solidFill>
                  <a:schemeClr val="dk1"/>
                </a:solidFill>
                <a:latin typeface="Arimo"/>
                <a:ea typeface="Arimo"/>
                <a:cs typeface="Arimo"/>
                <a:sym typeface="Arimo"/>
              </a:rPr>
              <a:t>gaudy or flashy jewelry </a:t>
            </a:r>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Arimo"/>
              <a:ea typeface="Arimo"/>
              <a:cs typeface="Arimo"/>
              <a:sym typeface="Arimo"/>
            </a:endParaRPr>
          </a:p>
        </p:txBody>
      </p:sp>
      <p:pic>
        <p:nvPicPr>
          <p:cNvPr id="499" name="Google Shape;499;p62" descr="ear"/>
          <p:cNvPicPr preferRelativeResize="0"/>
          <p:nvPr/>
        </p:nvPicPr>
        <p:blipFill rotWithShape="1">
          <a:blip r:embed="rId3">
            <a:alphaModFix/>
          </a:blip>
          <a:srcRect/>
          <a:stretch/>
        </p:blipFill>
        <p:spPr>
          <a:xfrm>
            <a:off x="7620000" y="3962400"/>
            <a:ext cx="1316037" cy="1981200"/>
          </a:xfrm>
          <a:prstGeom prst="rect">
            <a:avLst/>
          </a:prstGeom>
          <a:noFill/>
          <a:ln w="28575" cap="flat" cmpd="sng">
            <a:solidFill>
              <a:srgbClr val="000000"/>
            </a:solidFill>
            <a:prstDash val="solid"/>
            <a:miter lim="800000"/>
            <a:headEnd type="none" w="sm" len="sm"/>
            <a:tailEnd type="none" w="sm" len="sm"/>
          </a:ln>
        </p:spPr>
      </p:pic>
      <p:pic>
        <p:nvPicPr>
          <p:cNvPr id="500" name="Google Shape;500;p62" descr="mini"/>
          <p:cNvPicPr preferRelativeResize="0"/>
          <p:nvPr/>
        </p:nvPicPr>
        <p:blipFill rotWithShape="1">
          <a:blip r:embed="rId4">
            <a:alphaModFix/>
          </a:blip>
          <a:srcRect/>
          <a:stretch/>
        </p:blipFill>
        <p:spPr>
          <a:xfrm>
            <a:off x="3962400" y="1752600"/>
            <a:ext cx="1020762" cy="1905000"/>
          </a:xfrm>
          <a:prstGeom prst="rect">
            <a:avLst/>
          </a:prstGeom>
          <a:noFill/>
          <a:ln w="28575" cap="flat" cmpd="sng">
            <a:solidFill>
              <a:srgbClr val="000000"/>
            </a:solidFill>
            <a:prstDash val="solid"/>
            <a:miter lim="800000"/>
            <a:headEnd type="none" w="sm" len="sm"/>
            <a:tailEnd type="none" w="sm" len="sm"/>
          </a:ln>
        </p:spPr>
      </p:pic>
      <p:pic>
        <p:nvPicPr>
          <p:cNvPr id="501" name="Google Shape;501;p62" descr="mules"/>
          <p:cNvPicPr preferRelativeResize="0"/>
          <p:nvPr/>
        </p:nvPicPr>
        <p:blipFill rotWithShape="1">
          <a:blip r:embed="rId5">
            <a:alphaModFix/>
          </a:blip>
          <a:srcRect/>
          <a:stretch/>
        </p:blipFill>
        <p:spPr>
          <a:xfrm>
            <a:off x="7620000" y="2362200"/>
            <a:ext cx="1295400" cy="1209675"/>
          </a:xfrm>
          <a:prstGeom prst="rect">
            <a:avLst/>
          </a:prstGeom>
          <a:noFill/>
          <a:ln w="28575" cap="flat" cmpd="sng">
            <a:solidFill>
              <a:srgbClr val="000000"/>
            </a:solidFill>
            <a:prstDash val="solid"/>
            <a:miter lim="800000"/>
            <a:headEnd type="none" w="sm" len="sm"/>
            <a:tailEnd type="none" w="sm" len="sm"/>
          </a:ln>
        </p:spPr>
      </p:pic>
      <p:pic>
        <p:nvPicPr>
          <p:cNvPr id="502" name="Google Shape;502;p62" descr="camisole_hemd-1"/>
          <p:cNvPicPr preferRelativeResize="0"/>
          <p:nvPr/>
        </p:nvPicPr>
        <p:blipFill rotWithShape="1">
          <a:blip r:embed="rId6">
            <a:alphaModFix/>
          </a:blip>
          <a:srcRect/>
          <a:stretch/>
        </p:blipFill>
        <p:spPr>
          <a:xfrm>
            <a:off x="5257800" y="2209800"/>
            <a:ext cx="2125662" cy="2971800"/>
          </a:xfrm>
          <a:prstGeom prst="rect">
            <a:avLst/>
          </a:prstGeom>
          <a:noFill/>
          <a:ln w="28575" cap="flat" cmpd="sng">
            <a:solidFill>
              <a:srgbClr val="000000"/>
            </a:solidFill>
            <a:prstDash val="solid"/>
            <a:miter lim="800000"/>
            <a:headEnd type="none" w="sm" len="sm"/>
            <a:tailEnd type="none" w="sm" len="sm"/>
          </a:ln>
        </p:spPr>
      </p:pic>
      <p:pic>
        <p:nvPicPr>
          <p:cNvPr id="503" name="Google Shape;503;p62" descr="jo-ponytail"/>
          <p:cNvPicPr preferRelativeResize="0"/>
          <p:nvPr/>
        </p:nvPicPr>
        <p:blipFill rotWithShape="1">
          <a:blip r:embed="rId7">
            <a:alphaModFix/>
          </a:blip>
          <a:srcRect/>
          <a:stretch/>
        </p:blipFill>
        <p:spPr>
          <a:xfrm>
            <a:off x="5638800" y="5410200"/>
            <a:ext cx="1447800" cy="1028700"/>
          </a:xfrm>
          <a:prstGeom prst="rect">
            <a:avLst/>
          </a:prstGeom>
          <a:noFill/>
          <a:ln w="28575" cap="flat" cmpd="sng">
            <a:solidFill>
              <a:srgbClr val="000000"/>
            </a:solidFill>
            <a:prstDash val="solid"/>
            <a:miter lim="800000"/>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What NOT to Wear</a:t>
            </a:r>
            <a:endParaRPr/>
          </a:p>
        </p:txBody>
      </p:sp>
      <p:sp>
        <p:nvSpPr>
          <p:cNvPr id="509" name="Google Shape;509;p63"/>
          <p:cNvSpPr txBox="1">
            <a:spLocks noGrp="1"/>
          </p:cNvSpPr>
          <p:nvPr>
            <p:ph type="body" idx="1"/>
          </p:nvPr>
        </p:nvSpPr>
        <p:spPr>
          <a:xfrm>
            <a:off x="5410200" y="1905000"/>
            <a:ext cx="1612900" cy="153511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NO </a:t>
            </a:r>
            <a:endParaRPr/>
          </a:p>
          <a:p>
            <a:pPr marL="342900" marR="0" lvl="0" indent="-342900" algn="ctr" rtl="0">
              <a:lnSpc>
                <a:spcPct val="10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Athletic </a:t>
            </a:r>
            <a:endParaRPr/>
          </a:p>
          <a:p>
            <a:pPr marL="342900" marR="0" lvl="0" indent="-342900" algn="ctr" rtl="0">
              <a:lnSpc>
                <a:spcPct val="10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Shoes</a:t>
            </a:r>
            <a:endParaRPr/>
          </a:p>
        </p:txBody>
      </p:sp>
      <p:pic>
        <p:nvPicPr>
          <p:cNvPr id="510" name="Google Shape;510;p63" descr="Nike Shoes"/>
          <p:cNvPicPr preferRelativeResize="0"/>
          <p:nvPr/>
        </p:nvPicPr>
        <p:blipFill rotWithShape="1">
          <a:blip r:embed="rId3">
            <a:alphaModFix/>
          </a:blip>
          <a:srcRect/>
          <a:stretch/>
        </p:blipFill>
        <p:spPr>
          <a:xfrm>
            <a:off x="3857625" y="4359275"/>
            <a:ext cx="1981200" cy="1981200"/>
          </a:xfrm>
          <a:prstGeom prst="rect">
            <a:avLst/>
          </a:prstGeom>
          <a:noFill/>
          <a:ln>
            <a:noFill/>
          </a:ln>
        </p:spPr>
      </p:pic>
      <p:pic>
        <p:nvPicPr>
          <p:cNvPr id="511" name="Google Shape;511;p63" descr="Tennis Shoes"/>
          <p:cNvPicPr preferRelativeResize="0"/>
          <p:nvPr/>
        </p:nvPicPr>
        <p:blipFill rotWithShape="1">
          <a:blip r:embed="rId4">
            <a:alphaModFix/>
          </a:blip>
          <a:srcRect/>
          <a:stretch/>
        </p:blipFill>
        <p:spPr>
          <a:xfrm>
            <a:off x="7239000" y="4110037"/>
            <a:ext cx="1600200" cy="1587500"/>
          </a:xfrm>
          <a:prstGeom prst="rect">
            <a:avLst/>
          </a:prstGeom>
          <a:noFill/>
          <a:ln>
            <a:noFill/>
          </a:ln>
        </p:spPr>
      </p:pic>
      <p:pic>
        <p:nvPicPr>
          <p:cNvPr id="512" name="Google Shape;512;p63" descr="Coach Tennis Shoes"/>
          <p:cNvPicPr preferRelativeResize="0"/>
          <p:nvPr/>
        </p:nvPicPr>
        <p:blipFill rotWithShape="1">
          <a:blip r:embed="rId5">
            <a:alphaModFix/>
          </a:blip>
          <a:srcRect/>
          <a:stretch/>
        </p:blipFill>
        <p:spPr>
          <a:xfrm>
            <a:off x="7023100" y="1714500"/>
            <a:ext cx="1600200" cy="1600200"/>
          </a:xfrm>
          <a:prstGeom prst="rect">
            <a:avLst/>
          </a:prstGeom>
          <a:noFill/>
          <a:ln>
            <a:noFill/>
          </a:ln>
        </p:spPr>
      </p:pic>
      <p:pic>
        <p:nvPicPr>
          <p:cNvPr id="513" name="Google Shape;513;p63" descr="Black Nike"/>
          <p:cNvPicPr preferRelativeResize="0"/>
          <p:nvPr/>
        </p:nvPicPr>
        <p:blipFill rotWithShape="1">
          <a:blip r:embed="rId6">
            <a:alphaModFix/>
          </a:blip>
          <a:srcRect/>
          <a:stretch/>
        </p:blipFill>
        <p:spPr>
          <a:xfrm>
            <a:off x="5499100" y="3775075"/>
            <a:ext cx="1524000" cy="1395412"/>
          </a:xfrm>
          <a:prstGeom prst="rect">
            <a:avLst/>
          </a:prstGeom>
          <a:noFill/>
          <a:ln>
            <a:noFill/>
          </a:ln>
        </p:spPr>
      </p:pic>
      <p:sp>
        <p:nvSpPr>
          <p:cNvPr id="514" name="Google Shape;514;p63"/>
          <p:cNvSpPr txBox="1"/>
          <p:nvPr/>
        </p:nvSpPr>
        <p:spPr>
          <a:xfrm>
            <a:off x="7023100" y="6310312"/>
            <a:ext cx="1617662"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Source: www.champsports.com</a:t>
            </a:r>
            <a:endParaRPr/>
          </a:p>
        </p:txBody>
      </p:sp>
      <p:sp>
        <p:nvSpPr>
          <p:cNvPr id="515" name="Google Shape;515;p63"/>
          <p:cNvSpPr txBox="1"/>
          <p:nvPr/>
        </p:nvSpPr>
        <p:spPr>
          <a:xfrm>
            <a:off x="342900" y="1905000"/>
            <a:ext cx="2971800" cy="609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3600"/>
              <a:buFont typeface="Arial"/>
              <a:buNone/>
            </a:pPr>
            <a:r>
              <a:rPr lang="en-US" sz="3600" b="0" i="0" u="none">
                <a:solidFill>
                  <a:schemeClr val="dk1"/>
                </a:solidFill>
                <a:latin typeface="Arial"/>
                <a:ea typeface="Arial"/>
                <a:cs typeface="Arial"/>
                <a:sym typeface="Arial"/>
              </a:rPr>
              <a:t>Flip Flops</a:t>
            </a:r>
            <a:endParaRPr/>
          </a:p>
          <a:p>
            <a:pPr marL="0" marR="0" lvl="0" indent="0" algn="l" rtl="0">
              <a:lnSpc>
                <a:spcPct val="100000"/>
              </a:lnSpc>
              <a:spcBef>
                <a:spcPts val="0"/>
              </a:spcBef>
              <a:spcAft>
                <a:spcPts val="0"/>
              </a:spcAft>
              <a:buNone/>
            </a:pPr>
            <a:endParaRPr sz="3600" b="0" i="0" u="none">
              <a:solidFill>
                <a:schemeClr val="dk1"/>
              </a:solidFill>
              <a:latin typeface="Arial"/>
              <a:ea typeface="Arial"/>
              <a:cs typeface="Arial"/>
              <a:sym typeface="Arial"/>
            </a:endParaRPr>
          </a:p>
        </p:txBody>
      </p:sp>
      <p:pic>
        <p:nvPicPr>
          <p:cNvPr id="516" name="Google Shape;516;p63" descr="Flip Flops"/>
          <p:cNvPicPr preferRelativeResize="0"/>
          <p:nvPr/>
        </p:nvPicPr>
        <p:blipFill rotWithShape="1">
          <a:blip r:embed="rId7">
            <a:alphaModFix/>
          </a:blip>
          <a:srcRect/>
          <a:stretch/>
        </p:blipFill>
        <p:spPr>
          <a:xfrm>
            <a:off x="2790825" y="1611312"/>
            <a:ext cx="2133600" cy="2133600"/>
          </a:xfrm>
          <a:prstGeom prst="rect">
            <a:avLst/>
          </a:prstGeom>
          <a:noFill/>
          <a:ln>
            <a:noFill/>
          </a:ln>
        </p:spPr>
      </p:pic>
      <p:sp>
        <p:nvSpPr>
          <p:cNvPr id="517" name="Google Shape;517;p63"/>
          <p:cNvSpPr txBox="1"/>
          <p:nvPr/>
        </p:nvSpPr>
        <p:spPr>
          <a:xfrm>
            <a:off x="336550" y="3744912"/>
            <a:ext cx="3505200" cy="609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3600"/>
              <a:buFont typeface="Arial"/>
              <a:buNone/>
            </a:pPr>
            <a:r>
              <a:rPr lang="en-US" sz="3600" b="0" i="0" u="none">
                <a:solidFill>
                  <a:schemeClr val="dk1"/>
                </a:solidFill>
                <a:latin typeface="Arial"/>
                <a:ea typeface="Arial"/>
                <a:cs typeface="Arial"/>
                <a:sym typeface="Arial"/>
              </a:rPr>
              <a:t>Bedroom Shoes</a:t>
            </a:r>
            <a:endParaRPr/>
          </a:p>
          <a:p>
            <a:pPr marL="0" marR="0" lvl="0" indent="0" algn="l" rtl="0">
              <a:lnSpc>
                <a:spcPct val="100000"/>
              </a:lnSpc>
              <a:spcBef>
                <a:spcPts val="0"/>
              </a:spcBef>
              <a:spcAft>
                <a:spcPts val="0"/>
              </a:spcAft>
              <a:buNone/>
            </a:pPr>
            <a:endParaRPr sz="3600" b="0" i="0" u="none">
              <a:solidFill>
                <a:schemeClr val="dk1"/>
              </a:solidFill>
              <a:latin typeface="Arial"/>
              <a:ea typeface="Arial"/>
              <a:cs typeface="Arial"/>
              <a:sym typeface="Arial"/>
            </a:endParaRPr>
          </a:p>
        </p:txBody>
      </p:sp>
      <p:pic>
        <p:nvPicPr>
          <p:cNvPr id="518" name="Google Shape;518;p63" descr="Bedroom Slippers"/>
          <p:cNvPicPr preferRelativeResize="0"/>
          <p:nvPr/>
        </p:nvPicPr>
        <p:blipFill rotWithShape="1">
          <a:blip r:embed="rId8">
            <a:alphaModFix/>
          </a:blip>
          <a:srcRect/>
          <a:stretch/>
        </p:blipFill>
        <p:spPr>
          <a:xfrm rot="600000">
            <a:off x="474662" y="4302125"/>
            <a:ext cx="1905000" cy="1658937"/>
          </a:xfrm>
          <a:prstGeom prst="rect">
            <a:avLst/>
          </a:prstGeom>
          <a:noFill/>
          <a:ln>
            <a:noFill/>
          </a:ln>
        </p:spPr>
      </p:pic>
      <p:sp>
        <p:nvSpPr>
          <p:cNvPr id="519" name="Google Shape;519;p63"/>
          <p:cNvSpPr txBox="1"/>
          <p:nvPr/>
        </p:nvSpPr>
        <p:spPr>
          <a:xfrm>
            <a:off x="3414712" y="3376612"/>
            <a:ext cx="1774825"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Source: lakewoodconferences.com</a:t>
            </a:r>
            <a:endParaRPr/>
          </a:p>
        </p:txBody>
      </p:sp>
      <p:sp>
        <p:nvSpPr>
          <p:cNvPr id="520" name="Google Shape;520;p63"/>
          <p:cNvSpPr txBox="1"/>
          <p:nvPr/>
        </p:nvSpPr>
        <p:spPr>
          <a:xfrm>
            <a:off x="1616075" y="6010275"/>
            <a:ext cx="1797050"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Source: 2008 Microsoft Corporation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Not an Option!</a:t>
            </a:r>
            <a:endParaRPr/>
          </a:p>
        </p:txBody>
      </p:sp>
      <p:sp>
        <p:nvSpPr>
          <p:cNvPr id="527" name="Google Shape;527;p64"/>
          <p:cNvSpPr txBox="1">
            <a:spLocks noGrp="1"/>
          </p:cNvSpPr>
          <p:nvPr>
            <p:ph type="body" idx="1"/>
          </p:nvPr>
        </p:nvSpPr>
        <p:spPr>
          <a:xfrm>
            <a:off x="657225" y="1722437"/>
            <a:ext cx="81534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Leggings with top:     Leggings under skirt:      </a:t>
            </a:r>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528" name="Google Shape;528;p64"/>
          <p:cNvPicPr preferRelativeResize="0"/>
          <p:nvPr/>
        </p:nvPicPr>
        <p:blipFill rotWithShape="1">
          <a:blip r:embed="rId3">
            <a:alphaModFix/>
          </a:blip>
          <a:srcRect/>
          <a:stretch/>
        </p:blipFill>
        <p:spPr>
          <a:xfrm>
            <a:off x="5257800" y="2349500"/>
            <a:ext cx="3216275" cy="3898900"/>
          </a:xfrm>
          <a:prstGeom prst="rect">
            <a:avLst/>
          </a:prstGeom>
          <a:noFill/>
          <a:ln>
            <a:noFill/>
          </a:ln>
        </p:spPr>
      </p:pic>
      <p:pic>
        <p:nvPicPr>
          <p:cNvPr id="529" name="Google Shape;529;p64"/>
          <p:cNvPicPr preferRelativeResize="0">
            <a:picLocks noGrp="1"/>
          </p:cNvPicPr>
          <p:nvPr>
            <p:ph type="body" idx="1"/>
          </p:nvPr>
        </p:nvPicPr>
        <p:blipFill rotWithShape="1">
          <a:blip r:embed="rId4">
            <a:alphaModFix/>
          </a:blip>
          <a:srcRect/>
          <a:stretch/>
        </p:blipFill>
        <p:spPr>
          <a:xfrm>
            <a:off x="209550" y="2349500"/>
            <a:ext cx="4254500" cy="4254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Not an Option!</a:t>
            </a:r>
            <a:endParaRPr/>
          </a:p>
        </p:txBody>
      </p:sp>
      <p:sp>
        <p:nvSpPr>
          <p:cNvPr id="535" name="Google Shape;535;p65"/>
          <p:cNvSpPr txBox="1"/>
          <p:nvPr/>
        </p:nvSpPr>
        <p:spPr>
          <a:xfrm>
            <a:off x="4645025" y="1436687"/>
            <a:ext cx="3505200" cy="609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3600"/>
              <a:buFont typeface="Arial"/>
              <a:buNone/>
            </a:pPr>
            <a:r>
              <a:rPr lang="en-US" sz="3600" b="0" i="0" u="none">
                <a:solidFill>
                  <a:schemeClr val="dk1"/>
                </a:solidFill>
                <a:latin typeface="Arial"/>
                <a:ea typeface="Arial"/>
                <a:cs typeface="Arial"/>
                <a:sym typeface="Arial"/>
              </a:rPr>
              <a:t>Pants Too Short</a:t>
            </a:r>
            <a:endParaRPr/>
          </a:p>
          <a:p>
            <a:pPr marL="0" marR="0" lvl="0" indent="0" algn="l" rtl="0">
              <a:lnSpc>
                <a:spcPct val="100000"/>
              </a:lnSpc>
              <a:spcBef>
                <a:spcPts val="0"/>
              </a:spcBef>
              <a:spcAft>
                <a:spcPts val="0"/>
              </a:spcAft>
              <a:buNone/>
            </a:pPr>
            <a:endParaRPr sz="3600" b="0" i="0" u="none">
              <a:solidFill>
                <a:schemeClr val="dk1"/>
              </a:solidFill>
              <a:latin typeface="Arial"/>
              <a:ea typeface="Arial"/>
              <a:cs typeface="Arial"/>
              <a:sym typeface="Arial"/>
            </a:endParaRPr>
          </a:p>
        </p:txBody>
      </p:sp>
      <p:pic>
        <p:nvPicPr>
          <p:cNvPr id="536" name="Google Shape;536;p65" descr="capri"/>
          <p:cNvPicPr preferRelativeResize="0"/>
          <p:nvPr/>
        </p:nvPicPr>
        <p:blipFill rotWithShape="1">
          <a:blip r:embed="rId3">
            <a:alphaModFix/>
          </a:blip>
          <a:srcRect/>
          <a:stretch/>
        </p:blipFill>
        <p:spPr>
          <a:xfrm>
            <a:off x="4114800" y="3214687"/>
            <a:ext cx="2305050" cy="2305050"/>
          </a:xfrm>
          <a:prstGeom prst="rect">
            <a:avLst/>
          </a:prstGeom>
          <a:noFill/>
          <a:ln>
            <a:noFill/>
          </a:ln>
        </p:spPr>
      </p:pic>
      <p:pic>
        <p:nvPicPr>
          <p:cNvPr id="537" name="Google Shape;537;p65" descr="W5133"/>
          <p:cNvPicPr preferRelativeResize="0"/>
          <p:nvPr/>
        </p:nvPicPr>
        <p:blipFill rotWithShape="1">
          <a:blip r:embed="rId4">
            <a:alphaModFix/>
          </a:blip>
          <a:srcRect/>
          <a:stretch/>
        </p:blipFill>
        <p:spPr>
          <a:xfrm>
            <a:off x="990600" y="2605087"/>
            <a:ext cx="1682750" cy="3152775"/>
          </a:xfrm>
          <a:prstGeom prst="rect">
            <a:avLst/>
          </a:prstGeom>
          <a:noFill/>
          <a:ln>
            <a:noFill/>
          </a:ln>
        </p:spPr>
      </p:pic>
      <p:pic>
        <p:nvPicPr>
          <p:cNvPr id="538" name="Google Shape;538;p65" descr="Argyle2"/>
          <p:cNvPicPr preferRelativeResize="0"/>
          <p:nvPr/>
        </p:nvPicPr>
        <p:blipFill rotWithShape="1">
          <a:blip r:embed="rId5">
            <a:alphaModFix/>
          </a:blip>
          <a:srcRect/>
          <a:stretch/>
        </p:blipFill>
        <p:spPr>
          <a:xfrm>
            <a:off x="2719387" y="2598737"/>
            <a:ext cx="1409700" cy="3048000"/>
          </a:xfrm>
          <a:prstGeom prst="rect">
            <a:avLst/>
          </a:prstGeom>
          <a:noFill/>
          <a:ln>
            <a:noFill/>
          </a:ln>
        </p:spPr>
      </p:pic>
      <p:pic>
        <p:nvPicPr>
          <p:cNvPr id="539" name="Google Shape;539;p65" descr="DieselCargoShorts"/>
          <p:cNvPicPr preferRelativeResize="0"/>
          <p:nvPr/>
        </p:nvPicPr>
        <p:blipFill rotWithShape="1">
          <a:blip r:embed="rId6">
            <a:alphaModFix/>
          </a:blip>
          <a:srcRect/>
          <a:stretch/>
        </p:blipFill>
        <p:spPr>
          <a:xfrm>
            <a:off x="6454775" y="3138487"/>
            <a:ext cx="1882775" cy="2286000"/>
          </a:xfrm>
          <a:prstGeom prst="rect">
            <a:avLst/>
          </a:prstGeom>
          <a:noFill/>
          <a:ln>
            <a:noFill/>
          </a:ln>
        </p:spPr>
      </p:pic>
      <p:sp>
        <p:nvSpPr>
          <p:cNvPr id="540" name="Google Shape;540;p65"/>
          <p:cNvSpPr txBox="1"/>
          <p:nvPr/>
        </p:nvSpPr>
        <p:spPr>
          <a:xfrm>
            <a:off x="4495800" y="5576887"/>
            <a:ext cx="1512887"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Source: RedeyeChicago.com</a:t>
            </a:r>
            <a:endParaRPr/>
          </a:p>
        </p:txBody>
      </p:sp>
      <p:sp>
        <p:nvSpPr>
          <p:cNvPr id="541" name="Google Shape;541;p65"/>
          <p:cNvSpPr txBox="1"/>
          <p:nvPr/>
        </p:nvSpPr>
        <p:spPr>
          <a:xfrm>
            <a:off x="2590800" y="5729287"/>
            <a:ext cx="1512887"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Source: RedeyeChicago.com</a:t>
            </a:r>
            <a:endParaRPr/>
          </a:p>
        </p:txBody>
      </p:sp>
      <p:sp>
        <p:nvSpPr>
          <p:cNvPr id="542" name="Google Shape;542;p65"/>
          <p:cNvSpPr txBox="1"/>
          <p:nvPr/>
        </p:nvSpPr>
        <p:spPr>
          <a:xfrm>
            <a:off x="990600" y="5881687"/>
            <a:ext cx="1827212"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Source: 2008 Ann Taylor Retail, Inc.</a:t>
            </a:r>
            <a:endParaRPr/>
          </a:p>
        </p:txBody>
      </p:sp>
      <p:sp>
        <p:nvSpPr>
          <p:cNvPr id="543" name="Google Shape;543;p65"/>
          <p:cNvSpPr txBox="1"/>
          <p:nvPr/>
        </p:nvSpPr>
        <p:spPr>
          <a:xfrm>
            <a:off x="6629400" y="5500687"/>
            <a:ext cx="1600200"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Source: 2008 eLuxury.com Inc.</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6"/>
          <p:cNvSpPr txBox="1">
            <a:spLocks noGrp="1"/>
          </p:cNvSpPr>
          <p:nvPr>
            <p:ph type="title"/>
          </p:nvPr>
        </p:nvSpPr>
        <p:spPr>
          <a:xfrm>
            <a:off x="1066800" y="58896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No – Not an Option!</a:t>
            </a:r>
            <a:endParaRPr/>
          </a:p>
        </p:txBody>
      </p:sp>
      <p:sp>
        <p:nvSpPr>
          <p:cNvPr id="549" name="Google Shape;549;p66"/>
          <p:cNvSpPr txBox="1"/>
          <p:nvPr/>
        </p:nvSpPr>
        <p:spPr>
          <a:xfrm>
            <a:off x="3429000" y="5881687"/>
            <a:ext cx="2057400" cy="609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Denim</a:t>
            </a:r>
            <a:endParaRPr/>
          </a:p>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pic>
        <p:nvPicPr>
          <p:cNvPr id="550" name="Google Shape;550;p66" descr="pLEVI1-3806749p275w"/>
          <p:cNvPicPr preferRelativeResize="0"/>
          <p:nvPr/>
        </p:nvPicPr>
        <p:blipFill rotWithShape="1">
          <a:blip r:embed="rId3">
            <a:alphaModFix/>
          </a:blip>
          <a:srcRect/>
          <a:stretch/>
        </p:blipFill>
        <p:spPr>
          <a:xfrm>
            <a:off x="1828800" y="2376487"/>
            <a:ext cx="1554162" cy="2266950"/>
          </a:xfrm>
          <a:prstGeom prst="rect">
            <a:avLst/>
          </a:prstGeom>
          <a:noFill/>
          <a:ln>
            <a:noFill/>
          </a:ln>
        </p:spPr>
      </p:pic>
      <p:pic>
        <p:nvPicPr>
          <p:cNvPr id="551" name="Google Shape;551;p66" descr="kk9005"/>
          <p:cNvPicPr preferRelativeResize="0"/>
          <p:nvPr/>
        </p:nvPicPr>
        <p:blipFill rotWithShape="1">
          <a:blip r:embed="rId4">
            <a:alphaModFix/>
          </a:blip>
          <a:srcRect/>
          <a:stretch/>
        </p:blipFill>
        <p:spPr>
          <a:xfrm>
            <a:off x="3276600" y="2605087"/>
            <a:ext cx="2095500" cy="2095500"/>
          </a:xfrm>
          <a:prstGeom prst="rect">
            <a:avLst/>
          </a:prstGeom>
          <a:noFill/>
          <a:ln>
            <a:noFill/>
          </a:ln>
        </p:spPr>
      </p:pic>
      <p:pic>
        <p:nvPicPr>
          <p:cNvPr id="552" name="Google Shape;552;p66" descr="hillary-duff-stuff-denim-blazer"/>
          <p:cNvPicPr preferRelativeResize="0"/>
          <p:nvPr/>
        </p:nvPicPr>
        <p:blipFill rotWithShape="1">
          <a:blip r:embed="rId5">
            <a:alphaModFix/>
          </a:blip>
          <a:srcRect/>
          <a:stretch/>
        </p:blipFill>
        <p:spPr>
          <a:xfrm>
            <a:off x="5562600" y="4662487"/>
            <a:ext cx="2133600" cy="1263650"/>
          </a:xfrm>
          <a:prstGeom prst="rect">
            <a:avLst/>
          </a:prstGeom>
          <a:noFill/>
          <a:ln>
            <a:noFill/>
          </a:ln>
        </p:spPr>
      </p:pic>
      <p:pic>
        <p:nvPicPr>
          <p:cNvPr id="553" name="Google Shape;553;p66" descr="AG10044_Lg"/>
          <p:cNvPicPr preferRelativeResize="0"/>
          <p:nvPr/>
        </p:nvPicPr>
        <p:blipFill rotWithShape="1">
          <a:blip r:embed="rId6">
            <a:alphaModFix/>
          </a:blip>
          <a:srcRect/>
          <a:stretch/>
        </p:blipFill>
        <p:spPr>
          <a:xfrm>
            <a:off x="6629400" y="4510087"/>
            <a:ext cx="1584325" cy="1981200"/>
          </a:xfrm>
          <a:prstGeom prst="rect">
            <a:avLst/>
          </a:prstGeom>
          <a:noFill/>
          <a:ln>
            <a:noFill/>
          </a:ln>
        </p:spPr>
      </p:pic>
      <p:sp>
        <p:nvSpPr>
          <p:cNvPr id="554" name="Google Shape;554;p66"/>
          <p:cNvSpPr txBox="1"/>
          <p:nvPr/>
        </p:nvSpPr>
        <p:spPr>
          <a:xfrm>
            <a:off x="5791200" y="2452687"/>
            <a:ext cx="2163762"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Cargo Pants</a:t>
            </a:r>
            <a:endParaRPr/>
          </a:p>
        </p:txBody>
      </p:sp>
      <p:sp>
        <p:nvSpPr>
          <p:cNvPr id="555" name="Google Shape;555;p66"/>
          <p:cNvSpPr txBox="1"/>
          <p:nvPr/>
        </p:nvSpPr>
        <p:spPr>
          <a:xfrm>
            <a:off x="6248400" y="6415087"/>
            <a:ext cx="2286000"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Source:  Cottontraders.com</a:t>
            </a:r>
            <a:endParaRPr/>
          </a:p>
        </p:txBody>
      </p:sp>
      <p:sp>
        <p:nvSpPr>
          <p:cNvPr id="556" name="Google Shape;556;p66"/>
          <p:cNvSpPr txBox="1"/>
          <p:nvPr/>
        </p:nvSpPr>
        <p:spPr>
          <a:xfrm>
            <a:off x="1447800" y="4662487"/>
            <a:ext cx="2286000"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Source:  2008 Levi Strauss &amp; Co.</a:t>
            </a:r>
            <a:endParaRPr/>
          </a:p>
        </p:txBody>
      </p:sp>
      <p:sp>
        <p:nvSpPr>
          <p:cNvPr id="557" name="Google Shape;557;p66"/>
          <p:cNvSpPr txBox="1"/>
          <p:nvPr/>
        </p:nvSpPr>
        <p:spPr>
          <a:xfrm>
            <a:off x="3276600" y="4662487"/>
            <a:ext cx="2286000"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2005 Kevin's Fine Outdoor Gear &amp; Apparel</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67"/>
          <p:cNvSpPr txBox="1">
            <a:spLocks noGrp="1"/>
          </p:cNvSpPr>
          <p:nvPr>
            <p:ph type="title"/>
          </p:nvPr>
        </p:nvSpPr>
        <p:spPr>
          <a:xfrm>
            <a:off x="6096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Trendy, revealing, casual, or wrinkled clothing</a:t>
            </a:r>
            <a:endParaRPr/>
          </a:p>
        </p:txBody>
      </p:sp>
      <p:pic>
        <p:nvPicPr>
          <p:cNvPr id="563" name="Google Shape;563;p67" descr="What%20not%20to%20wear"/>
          <p:cNvPicPr preferRelativeResize="0"/>
          <p:nvPr/>
        </p:nvPicPr>
        <p:blipFill rotWithShape="1">
          <a:blip r:embed="rId3">
            <a:alphaModFix/>
          </a:blip>
          <a:srcRect/>
          <a:stretch/>
        </p:blipFill>
        <p:spPr>
          <a:xfrm>
            <a:off x="1066800" y="1981200"/>
            <a:ext cx="3316287" cy="4419600"/>
          </a:xfrm>
          <a:prstGeom prst="rect">
            <a:avLst/>
          </a:prstGeom>
          <a:noFill/>
          <a:ln w="76200" cap="flat" cmpd="sng">
            <a:solidFill>
              <a:srgbClr val="000000"/>
            </a:solidFill>
            <a:prstDash val="solid"/>
            <a:miter lim="800000"/>
            <a:headEnd type="none" w="sm" len="sm"/>
            <a:tailEnd type="none" w="sm" len="sm"/>
          </a:ln>
        </p:spPr>
      </p:pic>
      <p:pic>
        <p:nvPicPr>
          <p:cNvPr id="564" name="Google Shape;564;p67" descr="what not to"/>
          <p:cNvPicPr preferRelativeResize="0"/>
          <p:nvPr/>
        </p:nvPicPr>
        <p:blipFill rotWithShape="1">
          <a:blip r:embed="rId4">
            <a:alphaModFix/>
          </a:blip>
          <a:srcRect/>
          <a:stretch/>
        </p:blipFill>
        <p:spPr>
          <a:xfrm>
            <a:off x="4876800" y="1981200"/>
            <a:ext cx="3316287" cy="4419600"/>
          </a:xfrm>
          <a:prstGeom prst="rect">
            <a:avLst/>
          </a:prstGeom>
          <a:noFill/>
          <a:ln w="76200" cap="flat" cmpd="sng">
            <a:solidFill>
              <a:srgbClr val="000000"/>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3"/>
                                        </p:tgtEl>
                                        <p:attrNameLst>
                                          <p:attrName>style.visibility</p:attrName>
                                        </p:attrNameLst>
                                      </p:cBhvr>
                                      <p:to>
                                        <p:strVal val="visible"/>
                                      </p:to>
                                    </p:set>
                                    <p:anim calcmode="lin" valueType="num">
                                      <p:cBhvr additive="base">
                                        <p:cTn id="7" dur="500"/>
                                        <p:tgtEl>
                                          <p:spTgt spid="56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64"/>
                                        </p:tgtEl>
                                        <p:attrNameLst>
                                          <p:attrName>style.visibility</p:attrName>
                                        </p:attrNameLst>
                                      </p:cBhvr>
                                      <p:to>
                                        <p:strVal val="visible"/>
                                      </p:to>
                                    </p:set>
                                    <p:anim calcmode="lin" valueType="num">
                                      <p:cBhvr additive="base">
                                        <p:cTn id="11" dur="500"/>
                                        <p:tgtEl>
                                          <p:spTgt spid="5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68"/>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Clothing that is ripped or           torn</a:t>
            </a:r>
            <a:endParaRPr/>
          </a:p>
        </p:txBody>
      </p:sp>
      <p:pic>
        <p:nvPicPr>
          <p:cNvPr id="570" name="Google Shape;570;p68" descr="061005_kelly_clarkson300"/>
          <p:cNvPicPr preferRelativeResize="0"/>
          <p:nvPr/>
        </p:nvPicPr>
        <p:blipFill rotWithShape="1">
          <a:blip r:embed="rId3">
            <a:alphaModFix/>
          </a:blip>
          <a:srcRect r="19047"/>
          <a:stretch/>
        </p:blipFill>
        <p:spPr>
          <a:xfrm>
            <a:off x="1233487" y="1828800"/>
            <a:ext cx="2774950" cy="4572000"/>
          </a:xfrm>
          <a:prstGeom prst="rect">
            <a:avLst/>
          </a:prstGeom>
          <a:noFill/>
          <a:ln w="76200" cap="flat" cmpd="sng">
            <a:solidFill>
              <a:srgbClr val="000000"/>
            </a:solidFill>
            <a:prstDash val="solid"/>
            <a:miter lim="800000"/>
            <a:headEnd type="none" w="sm" len="sm"/>
            <a:tailEnd type="none" w="sm" len="sm"/>
          </a:ln>
        </p:spPr>
      </p:pic>
      <p:pic>
        <p:nvPicPr>
          <p:cNvPr id="571" name="Google Shape;571;p68" descr="ray_hat_ripped_jeans"/>
          <p:cNvPicPr preferRelativeResize="0"/>
          <p:nvPr/>
        </p:nvPicPr>
        <p:blipFill rotWithShape="1">
          <a:blip r:embed="rId4">
            <a:alphaModFix/>
          </a:blip>
          <a:srcRect/>
          <a:stretch/>
        </p:blipFill>
        <p:spPr>
          <a:xfrm>
            <a:off x="4876800" y="1828800"/>
            <a:ext cx="3422650" cy="4533900"/>
          </a:xfrm>
          <a:prstGeom prst="rect">
            <a:avLst/>
          </a:prstGeom>
          <a:noFill/>
          <a:ln w="76200" cap="flat" cmpd="sng">
            <a:solidFill>
              <a:srgbClr val="000000"/>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500"/>
                                        <p:tgtEl>
                                          <p:spTgt spid="5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0"/>
                                        </p:tgtEl>
                                        <p:attrNameLst>
                                          <p:attrName>style.visibility</p:attrName>
                                        </p:attrNameLst>
                                      </p:cBhvr>
                                      <p:to>
                                        <p:strVal val="visible"/>
                                      </p:to>
                                    </p:set>
                                    <p:animEffect transition="in" filter="fade">
                                      <p:cBhvr>
                                        <p:cTn id="11"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9"/>
          <p:cNvSpPr txBox="1">
            <a:spLocks noGrp="1"/>
          </p:cNvSpPr>
          <p:nvPr>
            <p:ph type="title"/>
          </p:nvPr>
        </p:nvSpPr>
        <p:spPr>
          <a:xfrm>
            <a:off x="2133600" y="228600"/>
            <a:ext cx="6019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Unusual or strange hairstyles or colors</a:t>
            </a:r>
            <a:endParaRPr/>
          </a:p>
        </p:txBody>
      </p:sp>
      <p:pic>
        <p:nvPicPr>
          <p:cNvPr id="577" name="Google Shape;577;p69" descr="hot boy"/>
          <p:cNvPicPr preferRelativeResize="0"/>
          <p:nvPr/>
        </p:nvPicPr>
        <p:blipFill rotWithShape="1">
          <a:blip r:embed="rId3">
            <a:alphaModFix/>
          </a:blip>
          <a:srcRect/>
          <a:stretch/>
        </p:blipFill>
        <p:spPr>
          <a:xfrm>
            <a:off x="381000" y="2438400"/>
            <a:ext cx="2319337" cy="2514600"/>
          </a:xfrm>
          <a:prstGeom prst="rect">
            <a:avLst/>
          </a:prstGeom>
          <a:noFill/>
          <a:ln w="76200" cap="flat" cmpd="sng">
            <a:solidFill>
              <a:srgbClr val="000000"/>
            </a:solidFill>
            <a:prstDash val="solid"/>
            <a:miter lim="800000"/>
            <a:headEnd type="none" w="sm" len="sm"/>
            <a:tailEnd type="none" w="sm" len="sm"/>
          </a:ln>
        </p:spPr>
      </p:pic>
      <p:pic>
        <p:nvPicPr>
          <p:cNvPr id="578" name="Google Shape;578;p69" descr="mohawk"/>
          <p:cNvPicPr preferRelativeResize="0"/>
          <p:nvPr/>
        </p:nvPicPr>
        <p:blipFill rotWithShape="1">
          <a:blip r:embed="rId4">
            <a:alphaModFix/>
          </a:blip>
          <a:srcRect/>
          <a:stretch/>
        </p:blipFill>
        <p:spPr>
          <a:xfrm>
            <a:off x="5794375" y="1676400"/>
            <a:ext cx="2817812" cy="4876800"/>
          </a:xfrm>
          <a:prstGeom prst="rect">
            <a:avLst/>
          </a:prstGeom>
          <a:noFill/>
          <a:ln w="76200" cap="flat" cmpd="sng">
            <a:solidFill>
              <a:srgbClr val="000000"/>
            </a:solidFill>
            <a:prstDash val="solid"/>
            <a:miter lim="800000"/>
            <a:headEnd type="none" w="sm" len="sm"/>
            <a:tailEnd type="none" w="sm" len="sm"/>
          </a:ln>
        </p:spPr>
      </p:pic>
      <p:sp>
        <p:nvSpPr>
          <p:cNvPr id="579" name="Google Shape;579;p69"/>
          <p:cNvSpPr txBox="1"/>
          <p:nvPr/>
        </p:nvSpPr>
        <p:spPr>
          <a:xfrm>
            <a:off x="3048000" y="5029200"/>
            <a:ext cx="19050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580" name="Google Shape;580;p69" descr="Picture1"/>
          <p:cNvPicPr preferRelativeResize="0"/>
          <p:nvPr/>
        </p:nvPicPr>
        <p:blipFill rotWithShape="1">
          <a:blip r:embed="rId5">
            <a:alphaModFix/>
          </a:blip>
          <a:srcRect/>
          <a:stretch/>
        </p:blipFill>
        <p:spPr>
          <a:xfrm>
            <a:off x="2971800" y="3352800"/>
            <a:ext cx="2047875" cy="2444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500"/>
                                        <p:tgtEl>
                                          <p:spTgt spid="5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8"/>
                                        </p:tgtEl>
                                        <p:attrNameLst>
                                          <p:attrName>style.visibility</p:attrName>
                                        </p:attrNameLst>
                                      </p:cBhvr>
                                      <p:to>
                                        <p:strVal val="visible"/>
                                      </p:to>
                                    </p:set>
                                    <p:animEffect transition="in" filter="fade">
                                      <p:cBhvr>
                                        <p:cTn id="11" dur="5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xfrm>
            <a:off x="1600200" y="762000"/>
            <a:ext cx="8229600" cy="121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Personal Image  </a:t>
            </a:r>
            <a:endParaRPr/>
          </a:p>
        </p:txBody>
      </p:sp>
      <p:pic>
        <p:nvPicPr>
          <p:cNvPr id="230" name="Google Shape;230;p34" descr="iceberg"/>
          <p:cNvPicPr preferRelativeResize="0"/>
          <p:nvPr/>
        </p:nvPicPr>
        <p:blipFill rotWithShape="1">
          <a:blip r:embed="rId3">
            <a:alphaModFix/>
          </a:blip>
          <a:srcRect l="6651" r="36817"/>
          <a:stretch/>
        </p:blipFill>
        <p:spPr>
          <a:xfrm>
            <a:off x="5562600" y="2120900"/>
            <a:ext cx="3194050" cy="4508500"/>
          </a:xfrm>
          <a:prstGeom prst="rect">
            <a:avLst/>
          </a:prstGeom>
          <a:noFill/>
          <a:ln w="28575" cap="flat" cmpd="sng">
            <a:solidFill>
              <a:srgbClr val="000000"/>
            </a:solidFill>
            <a:prstDash val="solid"/>
            <a:miter lim="800000"/>
            <a:headEnd type="none" w="sm" len="sm"/>
            <a:tailEnd type="none" w="sm" len="sm"/>
          </a:ln>
        </p:spPr>
      </p:pic>
      <p:sp>
        <p:nvSpPr>
          <p:cNvPr id="231" name="Google Shape;231;p34"/>
          <p:cNvSpPr txBox="1"/>
          <p:nvPr/>
        </p:nvSpPr>
        <p:spPr>
          <a:xfrm>
            <a:off x="1219200" y="2438400"/>
            <a:ext cx="5257800" cy="393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Is the tip of the iceberg…</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only a fraction shows</a:t>
            </a:r>
            <a:endParaRPr/>
          </a:p>
          <a:p>
            <a:pPr marL="0" marR="0" lvl="0" indent="0" algn="l" rtl="0">
              <a:lnSpc>
                <a:spcPct val="100000"/>
              </a:lnSpc>
              <a:spcBef>
                <a:spcPts val="140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Your image has the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power to attract or repel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others </a:t>
            </a:r>
            <a:endParaRPr/>
          </a:p>
          <a:p>
            <a:pPr marL="0" marR="0" lvl="0" indent="0" algn="l" rtl="0">
              <a:lnSpc>
                <a:spcPct val="100000"/>
              </a:lnSpc>
              <a:spcBef>
                <a:spcPts val="140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Take advantage of your   personal image make it a walking advertisement!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70"/>
          <p:cNvSpPr txBox="1">
            <a:spLocks noGrp="1"/>
          </p:cNvSpPr>
          <p:nvPr>
            <p:ph type="title"/>
          </p:nvPr>
        </p:nvSpPr>
        <p:spPr>
          <a:xfrm>
            <a:off x="1295400" y="3048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Tongue piercings that cause speech impediments</a:t>
            </a:r>
            <a:endParaRPr/>
          </a:p>
        </p:txBody>
      </p:sp>
      <p:sp>
        <p:nvSpPr>
          <p:cNvPr id="586" name="Google Shape;586;p70"/>
          <p:cNvSpPr txBox="1">
            <a:spLocks noGrp="1"/>
          </p:cNvSpPr>
          <p:nvPr>
            <p:ph type="body" idx="1"/>
          </p:nvPr>
        </p:nvSpPr>
        <p:spPr>
          <a:xfrm rot="10800000">
            <a:off x="5791200" y="3581400"/>
            <a:ext cx="76200" cy="762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a:solidFill>
                <a:schemeClr val="dk1"/>
              </a:solidFill>
              <a:latin typeface="Arial"/>
              <a:ea typeface="Arial"/>
              <a:cs typeface="Arial"/>
              <a:sym typeface="Arial"/>
            </a:endParaRPr>
          </a:p>
        </p:txBody>
      </p:sp>
      <p:pic>
        <p:nvPicPr>
          <p:cNvPr id="587" name="Google Shape;587;p70" descr="tongue pierced"/>
          <p:cNvPicPr preferRelativeResize="0"/>
          <p:nvPr/>
        </p:nvPicPr>
        <p:blipFill rotWithShape="1">
          <a:blip r:embed="rId3">
            <a:alphaModFix/>
          </a:blip>
          <a:srcRect l="2000" t="2667" r="3999" b="3998"/>
          <a:stretch/>
        </p:blipFill>
        <p:spPr>
          <a:xfrm>
            <a:off x="838200" y="2514600"/>
            <a:ext cx="3581400" cy="2667000"/>
          </a:xfrm>
          <a:prstGeom prst="rect">
            <a:avLst/>
          </a:prstGeom>
          <a:noFill/>
          <a:ln w="76200" cap="flat" cmpd="sng">
            <a:solidFill>
              <a:srgbClr val="000000"/>
            </a:solidFill>
            <a:prstDash val="solid"/>
            <a:miter lim="800000"/>
            <a:headEnd type="none" w="sm" len="sm"/>
            <a:tailEnd type="none" w="sm" len="sm"/>
          </a:ln>
        </p:spPr>
      </p:pic>
      <p:sp>
        <p:nvSpPr>
          <p:cNvPr id="588" name="Google Shape;588;p70"/>
          <p:cNvSpPr txBox="1"/>
          <p:nvPr/>
        </p:nvSpPr>
        <p:spPr>
          <a:xfrm>
            <a:off x="3300412" y="1819275"/>
            <a:ext cx="914400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589" name="Google Shape;589;p70" descr="Tongue Ball (Non Pierced)"/>
          <p:cNvPicPr preferRelativeResize="0"/>
          <p:nvPr/>
        </p:nvPicPr>
        <p:blipFill rotWithShape="1">
          <a:blip r:embed="rId4">
            <a:alphaModFix/>
          </a:blip>
          <a:srcRect/>
          <a:stretch/>
        </p:blipFill>
        <p:spPr>
          <a:xfrm>
            <a:off x="5257800" y="2057400"/>
            <a:ext cx="3325812" cy="4210050"/>
          </a:xfrm>
          <a:prstGeom prst="rect">
            <a:avLst/>
          </a:prstGeom>
          <a:noFill/>
          <a:ln w="76200" cap="flat" cmpd="sng">
            <a:solidFill>
              <a:srgbClr val="000000"/>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89"/>
                                        </p:tgtEl>
                                        <p:attrNameLst>
                                          <p:attrName>style.visibility</p:attrName>
                                        </p:attrNameLst>
                                      </p:cBhvr>
                                      <p:to>
                                        <p:strVal val="visible"/>
                                      </p:to>
                                    </p:set>
                                    <p:anim calcmode="lin" valueType="num">
                                      <p:cBhvr additive="base">
                                        <p:cTn id="7" dur="500"/>
                                        <p:tgtEl>
                                          <p:spTgt spid="589"/>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87"/>
                                        </p:tgtEl>
                                        <p:attrNameLst>
                                          <p:attrName>style.visibility</p:attrName>
                                        </p:attrNameLst>
                                      </p:cBhvr>
                                      <p:to>
                                        <p:strVal val="visible"/>
                                      </p:to>
                                    </p:set>
                                    <p:anim calcmode="lin" valueType="num">
                                      <p:cBhvr additive="base">
                                        <p:cTn id="11" dur="500"/>
                                        <p:tgtEl>
                                          <p:spTgt spid="587"/>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588"/>
                                        </p:tgtEl>
                                        <p:attrNameLst>
                                          <p:attrName>style.visibility</p:attrName>
                                        </p:attrNameLst>
                                      </p:cBhvr>
                                      <p:to>
                                        <p:strVal val="visible"/>
                                      </p:to>
                                    </p:set>
                                    <p:anim calcmode="lin" valueType="num">
                                      <p:cBhvr additive="base">
                                        <p:cTn id="15" dur="500"/>
                                        <p:tgtEl>
                                          <p:spTgt spid="5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1"/>
          <p:cNvSpPr txBox="1">
            <a:spLocks noGrp="1"/>
          </p:cNvSpPr>
          <p:nvPr>
            <p:ph type="title"/>
          </p:nvPr>
        </p:nvSpPr>
        <p:spPr>
          <a:xfrm>
            <a:off x="1371600" y="838200"/>
            <a:ext cx="7772400" cy="533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Tattoos in locations that can’t be covered with clothing</a:t>
            </a:r>
            <a:endParaRPr/>
          </a:p>
        </p:txBody>
      </p:sp>
      <p:pic>
        <p:nvPicPr>
          <p:cNvPr id="595" name="Google Shape;595;p71" descr="tattoo head"/>
          <p:cNvPicPr preferRelativeResize="0"/>
          <p:nvPr/>
        </p:nvPicPr>
        <p:blipFill rotWithShape="1">
          <a:blip r:embed="rId3">
            <a:alphaModFix/>
          </a:blip>
          <a:srcRect/>
          <a:stretch/>
        </p:blipFill>
        <p:spPr>
          <a:xfrm>
            <a:off x="990600" y="2286000"/>
            <a:ext cx="3265487" cy="4321175"/>
          </a:xfrm>
          <a:prstGeom prst="rect">
            <a:avLst/>
          </a:prstGeom>
          <a:noFill/>
          <a:ln w="76200" cap="flat" cmpd="sng">
            <a:solidFill>
              <a:srgbClr val="000000"/>
            </a:solidFill>
            <a:prstDash val="solid"/>
            <a:miter lim="800000"/>
            <a:headEnd type="none" w="sm" len="sm"/>
            <a:tailEnd type="none" w="sm" len="sm"/>
          </a:ln>
        </p:spPr>
      </p:pic>
      <p:pic>
        <p:nvPicPr>
          <p:cNvPr id="596" name="Google Shape;596;p71" descr="hand tatoo"/>
          <p:cNvPicPr preferRelativeResize="0"/>
          <p:nvPr/>
        </p:nvPicPr>
        <p:blipFill rotWithShape="1">
          <a:blip r:embed="rId4">
            <a:alphaModFix/>
          </a:blip>
          <a:srcRect/>
          <a:stretch/>
        </p:blipFill>
        <p:spPr>
          <a:xfrm>
            <a:off x="4572000" y="2312987"/>
            <a:ext cx="2667000" cy="2259012"/>
          </a:xfrm>
          <a:prstGeom prst="rect">
            <a:avLst/>
          </a:prstGeom>
          <a:noFill/>
          <a:ln w="76200" cap="flat" cmpd="sng">
            <a:solidFill>
              <a:srgbClr val="000000"/>
            </a:solidFill>
            <a:prstDash val="solid"/>
            <a:miter lim="800000"/>
            <a:headEnd type="none" w="sm" len="sm"/>
            <a:tailEnd type="none" w="sm" len="sm"/>
          </a:ln>
        </p:spPr>
      </p:pic>
      <p:pic>
        <p:nvPicPr>
          <p:cNvPr id="597" name="Google Shape;597;p71" descr="tigerface"/>
          <p:cNvPicPr preferRelativeResize="0"/>
          <p:nvPr/>
        </p:nvPicPr>
        <p:blipFill rotWithShape="1">
          <a:blip r:embed="rId5">
            <a:alphaModFix/>
          </a:blip>
          <a:srcRect/>
          <a:stretch/>
        </p:blipFill>
        <p:spPr>
          <a:xfrm>
            <a:off x="6096000" y="4414837"/>
            <a:ext cx="2590800" cy="2138362"/>
          </a:xfrm>
          <a:prstGeom prst="rect">
            <a:avLst/>
          </a:prstGeom>
          <a:noFill/>
          <a:ln w="76200" cap="flat" cmpd="sng">
            <a:solidFill>
              <a:srgbClr val="000000"/>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7"/>
                                        </p:tgtEl>
                                        <p:attrNameLst>
                                          <p:attrName>style.visibility</p:attrName>
                                        </p:attrNameLst>
                                      </p:cBhvr>
                                      <p:to>
                                        <p:strVal val="visible"/>
                                      </p:to>
                                    </p:set>
                                    <p:animEffect transition="in" filter="fade">
                                      <p:cBhvr>
                                        <p:cTn id="7" dur="500"/>
                                        <p:tgtEl>
                                          <p:spTgt spid="59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5"/>
                                        </p:tgtEl>
                                        <p:attrNameLst>
                                          <p:attrName>style.visibility</p:attrName>
                                        </p:attrNameLst>
                                      </p:cBhvr>
                                      <p:to>
                                        <p:strVal val="visible"/>
                                      </p:to>
                                    </p:set>
                                    <p:animEffect transition="in" filter="fade">
                                      <p:cBhvr>
                                        <p:cTn id="11" dur="500"/>
                                        <p:tgtEl>
                                          <p:spTgt spid="59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96"/>
                                        </p:tgtEl>
                                        <p:attrNameLst>
                                          <p:attrName>style.visibility</p:attrName>
                                        </p:attrNameLst>
                                      </p:cBhvr>
                                      <p:to>
                                        <p:strVal val="visible"/>
                                      </p:to>
                                    </p:set>
                                    <p:animEffect transition="in" filter="fade">
                                      <p:cBhvr>
                                        <p:cTn id="15" dur="500"/>
                                        <p:tgtEl>
                                          <p:spTgt spid="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Google Shape;602;p72" descr="thongs"/>
          <p:cNvPicPr preferRelativeResize="0"/>
          <p:nvPr/>
        </p:nvPicPr>
        <p:blipFill rotWithShape="1">
          <a:blip r:embed="rId3">
            <a:alphaModFix/>
          </a:blip>
          <a:srcRect l="4687" t="17550" b="12248"/>
          <a:stretch/>
        </p:blipFill>
        <p:spPr>
          <a:xfrm>
            <a:off x="2971800" y="2968625"/>
            <a:ext cx="4724400" cy="2517775"/>
          </a:xfrm>
          <a:prstGeom prst="rect">
            <a:avLst/>
          </a:prstGeom>
          <a:noFill/>
          <a:ln w="76200" cap="flat" cmpd="sng">
            <a:solidFill>
              <a:srgbClr val="000000"/>
            </a:solidFill>
            <a:prstDash val="solid"/>
            <a:miter lim="800000"/>
            <a:headEnd type="none" w="sm" len="sm"/>
            <a:tailEnd type="none" w="sm" len="sm"/>
          </a:ln>
        </p:spPr>
      </p:pic>
      <p:pic>
        <p:nvPicPr>
          <p:cNvPr id="603" name="Google Shape;603;p72" descr="49236918_f621d0a250_m"/>
          <p:cNvPicPr preferRelativeResize="0"/>
          <p:nvPr/>
        </p:nvPicPr>
        <p:blipFill rotWithShape="1">
          <a:blip r:embed="rId4">
            <a:alphaModFix/>
          </a:blip>
          <a:srcRect/>
          <a:stretch/>
        </p:blipFill>
        <p:spPr>
          <a:xfrm>
            <a:off x="5256212" y="2971800"/>
            <a:ext cx="2439987" cy="2514600"/>
          </a:xfrm>
          <a:prstGeom prst="rect">
            <a:avLst/>
          </a:prstGeom>
          <a:noFill/>
          <a:ln>
            <a:noFill/>
          </a:ln>
        </p:spPr>
      </p:pic>
      <p:sp>
        <p:nvSpPr>
          <p:cNvPr id="604" name="Google Shape;604;p72"/>
          <p:cNvSpPr txBox="1">
            <a:spLocks noGrp="1"/>
          </p:cNvSpPr>
          <p:nvPr>
            <p:ph type="title"/>
          </p:nvPr>
        </p:nvSpPr>
        <p:spPr>
          <a:xfrm>
            <a:off x="2209800" y="1447800"/>
            <a:ext cx="67818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Low rise pants </a:t>
            </a:r>
            <a:endParaRPr/>
          </a:p>
        </p:txBody>
      </p:sp>
      <p:pic>
        <p:nvPicPr>
          <p:cNvPr id="605" name="Google Shape;605;p72" descr="600px-Stop_sign"/>
          <p:cNvPicPr preferRelativeResize="0"/>
          <p:nvPr/>
        </p:nvPicPr>
        <p:blipFill rotWithShape="1">
          <a:blip r:embed="rId5">
            <a:alphaModFix/>
          </a:blip>
          <a:srcRect/>
          <a:stretch/>
        </p:blipFill>
        <p:spPr>
          <a:xfrm>
            <a:off x="3157537" y="4876800"/>
            <a:ext cx="500062" cy="50006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73"/>
          <p:cNvPicPr preferRelativeResize="0"/>
          <p:nvPr/>
        </p:nvPicPr>
        <p:blipFill rotWithShape="1">
          <a:blip r:embed="rId3">
            <a:alphaModFix/>
          </a:blip>
          <a:srcRect l="5937" t="3746" r="3124"/>
          <a:stretch/>
        </p:blipFill>
        <p:spPr>
          <a:xfrm rot="-1200000">
            <a:off x="536575" y="1693862"/>
            <a:ext cx="2251075" cy="1785937"/>
          </a:xfrm>
          <a:prstGeom prst="rect">
            <a:avLst/>
          </a:prstGeom>
          <a:noFill/>
          <a:ln>
            <a:noFill/>
          </a:ln>
        </p:spPr>
      </p:pic>
      <p:pic>
        <p:nvPicPr>
          <p:cNvPr id="611" name="Google Shape;611;p73"/>
          <p:cNvPicPr preferRelativeResize="0"/>
          <p:nvPr/>
        </p:nvPicPr>
        <p:blipFill rotWithShape="1">
          <a:blip r:embed="rId4">
            <a:alphaModFix/>
          </a:blip>
          <a:srcRect l="10684" t="-2421" r="8691"/>
          <a:stretch/>
        </p:blipFill>
        <p:spPr>
          <a:xfrm rot="1080000">
            <a:off x="5797550" y="1739900"/>
            <a:ext cx="2794000" cy="2662237"/>
          </a:xfrm>
          <a:prstGeom prst="rect">
            <a:avLst/>
          </a:prstGeom>
          <a:noFill/>
          <a:ln>
            <a:noFill/>
          </a:ln>
        </p:spPr>
      </p:pic>
      <p:pic>
        <p:nvPicPr>
          <p:cNvPr id="612" name="Google Shape;612;p73"/>
          <p:cNvPicPr preferRelativeResize="0"/>
          <p:nvPr/>
        </p:nvPicPr>
        <p:blipFill rotWithShape="1">
          <a:blip r:embed="rId5">
            <a:alphaModFix/>
          </a:blip>
          <a:srcRect l="13467" t="7539" r="10594"/>
          <a:stretch/>
        </p:blipFill>
        <p:spPr>
          <a:xfrm>
            <a:off x="6321425" y="4184650"/>
            <a:ext cx="2544762" cy="2324100"/>
          </a:xfrm>
          <a:prstGeom prst="rect">
            <a:avLst/>
          </a:prstGeom>
          <a:noFill/>
          <a:ln>
            <a:noFill/>
          </a:ln>
        </p:spPr>
      </p:pic>
      <p:pic>
        <p:nvPicPr>
          <p:cNvPr id="613" name="Google Shape;613;p73"/>
          <p:cNvPicPr preferRelativeResize="0"/>
          <p:nvPr/>
        </p:nvPicPr>
        <p:blipFill rotWithShape="1">
          <a:blip r:embed="rId6">
            <a:alphaModFix/>
          </a:blip>
          <a:srcRect l="13525" t="1367" r="18036"/>
          <a:stretch/>
        </p:blipFill>
        <p:spPr>
          <a:xfrm rot="660000">
            <a:off x="604837" y="3871912"/>
            <a:ext cx="2552700" cy="2759075"/>
          </a:xfrm>
          <a:prstGeom prst="rect">
            <a:avLst/>
          </a:prstGeom>
          <a:noFill/>
          <a:ln>
            <a:noFill/>
          </a:ln>
        </p:spPr>
      </p:pic>
      <p:pic>
        <p:nvPicPr>
          <p:cNvPr id="614" name="Google Shape;614;p73"/>
          <p:cNvPicPr preferRelativeResize="0"/>
          <p:nvPr/>
        </p:nvPicPr>
        <p:blipFill rotWithShape="1">
          <a:blip r:embed="rId7">
            <a:alphaModFix/>
          </a:blip>
          <a:srcRect l="7703" r="10101" b="12272"/>
          <a:stretch/>
        </p:blipFill>
        <p:spPr>
          <a:xfrm rot="-5963062">
            <a:off x="3262312" y="1662112"/>
            <a:ext cx="1981200" cy="2819400"/>
          </a:xfrm>
          <a:prstGeom prst="rect">
            <a:avLst/>
          </a:prstGeom>
          <a:noFill/>
          <a:ln>
            <a:noFill/>
          </a:ln>
        </p:spPr>
      </p:pic>
      <p:pic>
        <p:nvPicPr>
          <p:cNvPr id="615" name="Google Shape;615;p73"/>
          <p:cNvPicPr preferRelativeResize="0"/>
          <p:nvPr/>
        </p:nvPicPr>
        <p:blipFill rotWithShape="1">
          <a:blip r:embed="rId8">
            <a:alphaModFix/>
          </a:blip>
          <a:srcRect t="-1" r="1753" b="-1277"/>
          <a:stretch/>
        </p:blipFill>
        <p:spPr>
          <a:xfrm rot="-5400000">
            <a:off x="3916362" y="3922712"/>
            <a:ext cx="1933574" cy="2657474"/>
          </a:xfrm>
          <a:prstGeom prst="rect">
            <a:avLst/>
          </a:prstGeom>
          <a:noFill/>
          <a:ln>
            <a:noFill/>
          </a:ln>
        </p:spPr>
      </p:pic>
      <p:sp>
        <p:nvSpPr>
          <p:cNvPr id="616" name="Google Shape;616;p73"/>
          <p:cNvSpPr txBox="1"/>
          <p:nvPr/>
        </p:nvSpPr>
        <p:spPr>
          <a:xfrm>
            <a:off x="914400" y="207962"/>
            <a:ext cx="8229600" cy="9445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Dress For Success – </a:t>
            </a:r>
            <a:endParaRPr/>
          </a:p>
          <a:p>
            <a:pPr marL="0" marR="0" lvl="0" indent="0" algn="ctr"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ELHS Mock Job Interview Fair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74"/>
          <p:cNvSpPr txBox="1">
            <a:spLocks noGrp="1"/>
          </p:cNvSpPr>
          <p:nvPr>
            <p:ph type="title"/>
          </p:nvPr>
        </p:nvSpPr>
        <p:spPr>
          <a:xfrm>
            <a:off x="2051225" y="839975"/>
            <a:ext cx="67818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Dress For Success</a:t>
            </a:r>
            <a:endParaRPr/>
          </a:p>
        </p:txBody>
      </p:sp>
      <p:sp>
        <p:nvSpPr>
          <p:cNvPr id="622" name="Google Shape;622;p74"/>
          <p:cNvSpPr txBox="1">
            <a:spLocks noGrp="1"/>
          </p:cNvSpPr>
          <p:nvPr>
            <p:ph type="body" idx="1"/>
          </p:nvPr>
        </p:nvSpPr>
        <p:spPr>
          <a:xfrm>
            <a:off x="4711175" y="1967125"/>
            <a:ext cx="42672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1</a:t>
            </a:r>
            <a:r>
              <a:rPr lang="en-US" sz="2800" b="0" i="0" u="none" baseline="30000">
                <a:solidFill>
                  <a:schemeClr val="dk1"/>
                </a:solidFill>
                <a:latin typeface="Arial"/>
                <a:ea typeface="Arial"/>
                <a:cs typeface="Arial"/>
                <a:sym typeface="Arial"/>
              </a:rPr>
              <a:t>st</a:t>
            </a:r>
            <a:r>
              <a:rPr lang="en-US" sz="2800" b="0" i="0" u="none">
                <a:solidFill>
                  <a:schemeClr val="dk1"/>
                </a:solidFill>
                <a:latin typeface="Arial"/>
                <a:ea typeface="Arial"/>
                <a:cs typeface="Arial"/>
                <a:sym typeface="Arial"/>
              </a:rPr>
              <a:t> Dress for Success Day will </a:t>
            </a:r>
            <a:r>
              <a:rPr lang="en-US"/>
              <a:t>be given to students</a:t>
            </a:r>
            <a:endParaRPr/>
          </a:p>
          <a:p>
            <a:pPr marL="742950" marR="0" lvl="1" indent="-285750" algn="l" rtl="0">
              <a:lnSpc>
                <a:spcPct val="100000"/>
              </a:lnSpc>
              <a:spcBef>
                <a:spcPts val="0"/>
              </a:spcBef>
              <a:spcAft>
                <a:spcPts val="0"/>
              </a:spcAft>
              <a:buSzPts val="2400"/>
              <a:buChar char="–"/>
            </a:pPr>
            <a:r>
              <a:rPr lang="en-US"/>
              <a:t>Dates will be given by teacher</a:t>
            </a:r>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Not mandatory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Review Formal vs. Casual Dress Attire Handout</a:t>
            </a:r>
            <a:endParaRPr/>
          </a:p>
          <a:p>
            <a:pPr marL="342900" marR="0" lvl="0" indent="0" algn="l" rtl="0">
              <a:lnSpc>
                <a:spcPct val="100000"/>
              </a:lnSpc>
              <a:spcBef>
                <a:spcPts val="560"/>
              </a:spcBef>
              <a:spcAft>
                <a:spcPts val="0"/>
              </a:spcAft>
              <a:buNone/>
            </a:pPr>
            <a:endParaRPr/>
          </a:p>
        </p:txBody>
      </p:sp>
      <p:pic>
        <p:nvPicPr>
          <p:cNvPr id="623" name="Google Shape;623;p74" descr="C:\Users\Fry's Electronics\AppData\Local\Microsoft\Windows\Temporary Internet Files\Content.IE5\XK89A8Y6\MP900423021[1].jpg"/>
          <p:cNvPicPr preferRelativeResize="0">
            <a:picLocks noGrp="1"/>
          </p:cNvPicPr>
          <p:nvPr>
            <p:ph type="body" idx="2"/>
          </p:nvPr>
        </p:nvPicPr>
        <p:blipFill rotWithShape="1">
          <a:blip r:embed="rId3">
            <a:alphaModFix/>
          </a:blip>
          <a:srcRect/>
          <a:stretch/>
        </p:blipFill>
        <p:spPr>
          <a:xfrm>
            <a:off x="457200" y="1905000"/>
            <a:ext cx="4038600" cy="40386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5"/>
          <p:cNvSpPr txBox="1">
            <a:spLocks noGrp="1"/>
          </p:cNvSpPr>
          <p:nvPr>
            <p:ph type="title"/>
          </p:nvPr>
        </p:nvSpPr>
        <p:spPr>
          <a:xfrm>
            <a:off x="2209800" y="1447800"/>
            <a:ext cx="67818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Questions?</a:t>
            </a:r>
            <a:endParaRPr/>
          </a:p>
        </p:txBody>
      </p:sp>
      <p:pic>
        <p:nvPicPr>
          <p:cNvPr id="629" name="Google Shape;629;p75"/>
          <p:cNvPicPr preferRelativeResize="0"/>
          <p:nvPr/>
        </p:nvPicPr>
        <p:blipFill>
          <a:blip r:embed="rId3">
            <a:alphaModFix/>
          </a:blip>
          <a:stretch>
            <a:fillRect/>
          </a:stretch>
        </p:blipFill>
        <p:spPr>
          <a:xfrm>
            <a:off x="3686675" y="2566575"/>
            <a:ext cx="3445125" cy="3445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2667000" y="1219200"/>
            <a:ext cx="67818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First Impression…</a:t>
            </a:r>
            <a:br>
              <a:rPr lang="en-US" sz="4400" b="1" i="0" u="none" strike="noStrike" cap="none">
                <a:solidFill>
                  <a:schemeClr val="dk1"/>
                </a:solidFill>
                <a:latin typeface="Arial"/>
                <a:ea typeface="Arial"/>
                <a:cs typeface="Arial"/>
                <a:sym typeface="Arial"/>
              </a:rPr>
            </a:br>
            <a:r>
              <a:rPr lang="en-US" sz="4400" b="1" i="0" u="none" strike="noStrike" cap="none">
                <a:solidFill>
                  <a:schemeClr val="dk1"/>
                </a:solidFill>
                <a:latin typeface="Arial"/>
                <a:ea typeface="Arial"/>
                <a:cs typeface="Arial"/>
                <a:sym typeface="Arial"/>
              </a:rPr>
              <a:t>How are you judged?</a:t>
            </a:r>
            <a:endParaRPr/>
          </a:p>
        </p:txBody>
      </p:sp>
      <p:sp>
        <p:nvSpPr>
          <p:cNvPr id="238" name="Google Shape;238;p35"/>
          <p:cNvSpPr txBox="1">
            <a:spLocks noGrp="1"/>
          </p:cNvSpPr>
          <p:nvPr>
            <p:ph type="body" idx="1"/>
          </p:nvPr>
        </p:nvSpPr>
        <p:spPr>
          <a:xfrm>
            <a:off x="1295400" y="1828800"/>
            <a:ext cx="4724400" cy="3429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None/>
            </a:pPr>
            <a:endParaRPr sz="2800" b="0" i="0" u="none" strike="noStrike" cap="none">
              <a:solidFill>
                <a:srgbClr val="000000"/>
              </a:solidFill>
              <a:latin typeface="Verdana"/>
              <a:ea typeface="Verdana"/>
              <a:cs typeface="Verdana"/>
              <a:sym typeface="Verdana"/>
            </a:endParaRPr>
          </a:p>
          <a:p>
            <a:pPr marL="342900" marR="0" lvl="0" indent="-342900" algn="l" rtl="0">
              <a:lnSpc>
                <a:spcPct val="90000"/>
              </a:lnSpc>
              <a:spcBef>
                <a:spcPts val="72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Appearance and body language = </a:t>
            </a:r>
            <a:r>
              <a:rPr lang="en-US" sz="3600" b="0" i="0" u="none" strike="noStrike" cap="none">
                <a:solidFill>
                  <a:schemeClr val="dk1"/>
                </a:solidFill>
                <a:latin typeface="Arial"/>
                <a:ea typeface="Arial"/>
                <a:cs typeface="Arial"/>
                <a:sym typeface="Arial"/>
              </a:rPr>
              <a:t>55%</a:t>
            </a:r>
            <a:endParaRPr/>
          </a:p>
          <a:p>
            <a:pPr marL="342900" marR="0" lvl="0" indent="-3429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72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How you talk = </a:t>
            </a:r>
            <a:r>
              <a:rPr lang="en-US" sz="3600" b="0" i="0" u="none" strike="noStrike" cap="none">
                <a:solidFill>
                  <a:schemeClr val="dk1"/>
                </a:solidFill>
                <a:latin typeface="Arial"/>
                <a:ea typeface="Arial"/>
                <a:cs typeface="Arial"/>
                <a:sym typeface="Arial"/>
              </a:rPr>
              <a:t>38%</a:t>
            </a:r>
            <a:r>
              <a:rPr lang="en-US" sz="2800" b="0" i="0" u="none" strike="noStrike" cap="none">
                <a:solidFill>
                  <a:schemeClr val="dk1"/>
                </a:solidFill>
                <a:latin typeface="Arial"/>
                <a:ea typeface="Arial"/>
                <a:cs typeface="Arial"/>
                <a:sym typeface="Arial"/>
              </a:rPr>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intonation, pacing and inflection</a:t>
            </a:r>
            <a:endParaRPr/>
          </a:p>
          <a:p>
            <a:pPr marL="342900" marR="0" lvl="0" indent="-3429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72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What you say = </a:t>
            </a:r>
            <a:r>
              <a:rPr lang="en-US" sz="3600" b="0" i="0" u="none" strike="noStrike" cap="none">
                <a:solidFill>
                  <a:schemeClr val="dk1"/>
                </a:solidFill>
                <a:latin typeface="Arial"/>
                <a:ea typeface="Arial"/>
                <a:cs typeface="Arial"/>
                <a:sym typeface="Arial"/>
              </a:rPr>
              <a:t>7%</a:t>
            </a:r>
            <a:r>
              <a:rPr lang="en-US" sz="2800" b="0" i="0" u="none" strike="noStrike" cap="none">
                <a:solidFill>
                  <a:schemeClr val="dk1"/>
                </a:solidFill>
                <a:latin typeface="Arial"/>
                <a:ea typeface="Arial"/>
                <a:cs typeface="Arial"/>
                <a:sym typeface="Arial"/>
              </a:rPr>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verbal content</a:t>
            </a:r>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239" name="Google Shape;239;p35" descr="http://i.l.cnn.net/cnn/2009/LIVING/worklife/07/22/cb.you.said.what.interview/art.interviews.jpg"/>
          <p:cNvPicPr preferRelativeResize="0"/>
          <p:nvPr/>
        </p:nvPicPr>
        <p:blipFill rotWithShape="1">
          <a:blip r:embed="rId3">
            <a:alphaModFix/>
          </a:blip>
          <a:srcRect/>
          <a:stretch/>
        </p:blipFill>
        <p:spPr>
          <a:xfrm>
            <a:off x="5359400" y="3124200"/>
            <a:ext cx="3556000" cy="266700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36" descr="new job"/>
          <p:cNvPicPr preferRelativeResize="0"/>
          <p:nvPr/>
        </p:nvPicPr>
        <p:blipFill rotWithShape="1">
          <a:blip r:embed="rId3">
            <a:alphaModFix/>
          </a:blip>
          <a:srcRect r="22694"/>
          <a:stretch/>
        </p:blipFill>
        <p:spPr>
          <a:xfrm>
            <a:off x="7312025" y="0"/>
            <a:ext cx="1831975" cy="1893887"/>
          </a:xfrm>
          <a:prstGeom prst="rect">
            <a:avLst/>
          </a:prstGeom>
          <a:noFill/>
          <a:ln w="28575" cap="flat" cmpd="sng">
            <a:solidFill>
              <a:srgbClr val="000000"/>
            </a:solidFill>
            <a:prstDash val="solid"/>
            <a:miter lim="800000"/>
            <a:headEnd type="none" w="sm" len="sm"/>
            <a:tailEnd type="none" w="sm" len="sm"/>
          </a:ln>
        </p:spPr>
      </p:pic>
      <p:pic>
        <p:nvPicPr>
          <p:cNvPr id="245" name="Google Shape;245;p36" descr="new job"/>
          <p:cNvPicPr preferRelativeResize="0"/>
          <p:nvPr/>
        </p:nvPicPr>
        <p:blipFill rotWithShape="1">
          <a:blip r:embed="rId3">
            <a:alphaModFix/>
          </a:blip>
          <a:srcRect r="22694"/>
          <a:stretch/>
        </p:blipFill>
        <p:spPr>
          <a:xfrm>
            <a:off x="6324600" y="152400"/>
            <a:ext cx="1831975" cy="1893887"/>
          </a:xfrm>
          <a:prstGeom prst="rect">
            <a:avLst/>
          </a:prstGeom>
          <a:noFill/>
          <a:ln w="28575" cap="flat" cmpd="sng">
            <a:solidFill>
              <a:srgbClr val="000000"/>
            </a:solidFill>
            <a:prstDash val="solid"/>
            <a:miter lim="800000"/>
            <a:headEnd type="none" w="sm" len="sm"/>
            <a:tailEnd type="none" w="sm" len="sm"/>
          </a:ln>
        </p:spPr>
      </p:pic>
      <p:pic>
        <p:nvPicPr>
          <p:cNvPr id="246" name="Google Shape;246;p36" descr="new job"/>
          <p:cNvPicPr preferRelativeResize="0"/>
          <p:nvPr/>
        </p:nvPicPr>
        <p:blipFill rotWithShape="1">
          <a:blip r:embed="rId3">
            <a:alphaModFix/>
          </a:blip>
          <a:srcRect r="22694"/>
          <a:stretch/>
        </p:blipFill>
        <p:spPr>
          <a:xfrm>
            <a:off x="5257800" y="304800"/>
            <a:ext cx="1831975" cy="1893887"/>
          </a:xfrm>
          <a:prstGeom prst="rect">
            <a:avLst/>
          </a:prstGeom>
          <a:noFill/>
          <a:ln w="28575" cap="flat" cmpd="sng">
            <a:solidFill>
              <a:srgbClr val="000000"/>
            </a:solidFill>
            <a:prstDash val="solid"/>
            <a:miter lim="800000"/>
            <a:headEnd type="none" w="sm" len="sm"/>
            <a:tailEnd type="none" w="sm" len="sm"/>
          </a:ln>
        </p:spPr>
      </p:pic>
      <p:pic>
        <p:nvPicPr>
          <p:cNvPr id="247" name="Google Shape;247;p36" descr="new job"/>
          <p:cNvPicPr preferRelativeResize="0"/>
          <p:nvPr/>
        </p:nvPicPr>
        <p:blipFill rotWithShape="1">
          <a:blip r:embed="rId3">
            <a:alphaModFix/>
          </a:blip>
          <a:srcRect r="22694"/>
          <a:stretch/>
        </p:blipFill>
        <p:spPr>
          <a:xfrm>
            <a:off x="4267200" y="533400"/>
            <a:ext cx="1831975" cy="1893887"/>
          </a:xfrm>
          <a:prstGeom prst="rect">
            <a:avLst/>
          </a:prstGeom>
          <a:noFill/>
          <a:ln w="28575" cap="flat" cmpd="sng">
            <a:solidFill>
              <a:srgbClr val="000000"/>
            </a:solidFill>
            <a:prstDash val="solid"/>
            <a:miter lim="800000"/>
            <a:headEnd type="none" w="sm" len="sm"/>
            <a:tailEnd type="none" w="sm" len="sm"/>
          </a:ln>
        </p:spPr>
      </p:pic>
      <p:pic>
        <p:nvPicPr>
          <p:cNvPr id="248" name="Google Shape;248;p36" descr="new job"/>
          <p:cNvPicPr preferRelativeResize="0"/>
          <p:nvPr/>
        </p:nvPicPr>
        <p:blipFill rotWithShape="1">
          <a:blip r:embed="rId3">
            <a:alphaModFix/>
          </a:blip>
          <a:srcRect r="22694"/>
          <a:stretch/>
        </p:blipFill>
        <p:spPr>
          <a:xfrm>
            <a:off x="3429000" y="762000"/>
            <a:ext cx="1831975" cy="1893887"/>
          </a:xfrm>
          <a:prstGeom prst="rect">
            <a:avLst/>
          </a:prstGeom>
          <a:noFill/>
          <a:ln w="28575" cap="flat" cmpd="sng">
            <a:solidFill>
              <a:srgbClr val="000000"/>
            </a:solidFill>
            <a:prstDash val="solid"/>
            <a:miter lim="800000"/>
            <a:headEnd type="none" w="sm" len="sm"/>
            <a:tailEnd type="none" w="sm" len="sm"/>
          </a:ln>
        </p:spPr>
      </p:pic>
      <p:pic>
        <p:nvPicPr>
          <p:cNvPr id="249" name="Google Shape;249;p36" descr="new job"/>
          <p:cNvPicPr preferRelativeResize="0"/>
          <p:nvPr/>
        </p:nvPicPr>
        <p:blipFill rotWithShape="1">
          <a:blip r:embed="rId3">
            <a:alphaModFix/>
          </a:blip>
          <a:srcRect r="22694"/>
          <a:stretch/>
        </p:blipFill>
        <p:spPr>
          <a:xfrm>
            <a:off x="2743200" y="1066800"/>
            <a:ext cx="1831975" cy="1893887"/>
          </a:xfrm>
          <a:prstGeom prst="rect">
            <a:avLst/>
          </a:prstGeom>
          <a:noFill/>
          <a:ln w="28575" cap="flat" cmpd="sng">
            <a:solidFill>
              <a:srgbClr val="000000"/>
            </a:solidFill>
            <a:prstDash val="solid"/>
            <a:miter lim="800000"/>
            <a:headEnd type="none" w="sm" len="sm"/>
            <a:tailEnd type="none" w="sm" len="sm"/>
          </a:ln>
        </p:spPr>
      </p:pic>
      <p:pic>
        <p:nvPicPr>
          <p:cNvPr id="250" name="Google Shape;250;p36" descr="new job"/>
          <p:cNvPicPr preferRelativeResize="0"/>
          <p:nvPr/>
        </p:nvPicPr>
        <p:blipFill rotWithShape="1">
          <a:blip r:embed="rId3">
            <a:alphaModFix/>
          </a:blip>
          <a:srcRect r="22694"/>
          <a:stretch/>
        </p:blipFill>
        <p:spPr>
          <a:xfrm>
            <a:off x="2286000" y="1371600"/>
            <a:ext cx="1831975" cy="1893887"/>
          </a:xfrm>
          <a:prstGeom prst="rect">
            <a:avLst/>
          </a:prstGeom>
          <a:noFill/>
          <a:ln w="28575" cap="flat" cmpd="sng">
            <a:solidFill>
              <a:srgbClr val="000000"/>
            </a:solidFill>
            <a:prstDash val="solid"/>
            <a:miter lim="800000"/>
            <a:headEnd type="none" w="sm" len="sm"/>
            <a:tailEnd type="none" w="sm" len="sm"/>
          </a:ln>
        </p:spPr>
      </p:pic>
      <p:pic>
        <p:nvPicPr>
          <p:cNvPr id="251" name="Google Shape;251;p36" descr="new job"/>
          <p:cNvPicPr preferRelativeResize="0"/>
          <p:nvPr/>
        </p:nvPicPr>
        <p:blipFill rotWithShape="1">
          <a:blip r:embed="rId3">
            <a:alphaModFix/>
          </a:blip>
          <a:srcRect r="22694"/>
          <a:stretch/>
        </p:blipFill>
        <p:spPr>
          <a:xfrm>
            <a:off x="1752600" y="1676400"/>
            <a:ext cx="1831975" cy="1893887"/>
          </a:xfrm>
          <a:prstGeom prst="rect">
            <a:avLst/>
          </a:prstGeom>
          <a:noFill/>
          <a:ln w="28575" cap="flat" cmpd="sng">
            <a:solidFill>
              <a:srgbClr val="000000"/>
            </a:solidFill>
            <a:prstDash val="solid"/>
            <a:miter lim="800000"/>
            <a:headEnd type="none" w="sm" len="sm"/>
            <a:tailEnd type="none" w="sm" len="sm"/>
          </a:ln>
        </p:spPr>
      </p:pic>
      <p:pic>
        <p:nvPicPr>
          <p:cNvPr id="252" name="Google Shape;252;p36" descr="new job"/>
          <p:cNvPicPr preferRelativeResize="0"/>
          <p:nvPr/>
        </p:nvPicPr>
        <p:blipFill rotWithShape="1">
          <a:blip r:embed="rId3">
            <a:alphaModFix/>
          </a:blip>
          <a:srcRect r="22694"/>
          <a:stretch/>
        </p:blipFill>
        <p:spPr>
          <a:xfrm>
            <a:off x="1295400" y="2057400"/>
            <a:ext cx="1831975" cy="1893887"/>
          </a:xfrm>
          <a:prstGeom prst="rect">
            <a:avLst/>
          </a:prstGeom>
          <a:noFill/>
          <a:ln w="28575" cap="flat" cmpd="sng">
            <a:solidFill>
              <a:srgbClr val="000000"/>
            </a:solidFill>
            <a:prstDash val="solid"/>
            <a:miter lim="800000"/>
            <a:headEnd type="none" w="sm" len="sm"/>
            <a:tailEnd type="none" w="sm" len="sm"/>
          </a:ln>
        </p:spPr>
      </p:pic>
      <p:pic>
        <p:nvPicPr>
          <p:cNvPr id="253" name="Google Shape;253;p36" descr="new job"/>
          <p:cNvPicPr preferRelativeResize="0"/>
          <p:nvPr/>
        </p:nvPicPr>
        <p:blipFill rotWithShape="1">
          <a:blip r:embed="rId3">
            <a:alphaModFix/>
          </a:blip>
          <a:srcRect r="22694"/>
          <a:stretch/>
        </p:blipFill>
        <p:spPr>
          <a:xfrm>
            <a:off x="990600" y="2514600"/>
            <a:ext cx="1831975" cy="1893887"/>
          </a:xfrm>
          <a:prstGeom prst="rect">
            <a:avLst/>
          </a:prstGeom>
          <a:noFill/>
          <a:ln w="28575" cap="flat" cmpd="sng">
            <a:solidFill>
              <a:srgbClr val="000000"/>
            </a:solidFill>
            <a:prstDash val="solid"/>
            <a:miter lim="800000"/>
            <a:headEnd type="none" w="sm" len="sm"/>
            <a:tailEnd type="none" w="sm" len="sm"/>
          </a:ln>
        </p:spPr>
      </p:pic>
      <p:pic>
        <p:nvPicPr>
          <p:cNvPr id="254" name="Google Shape;254;p36" descr="new job"/>
          <p:cNvPicPr preferRelativeResize="0"/>
          <p:nvPr/>
        </p:nvPicPr>
        <p:blipFill rotWithShape="1">
          <a:blip r:embed="rId3">
            <a:alphaModFix/>
          </a:blip>
          <a:srcRect r="22694"/>
          <a:stretch/>
        </p:blipFill>
        <p:spPr>
          <a:xfrm>
            <a:off x="685800" y="2895600"/>
            <a:ext cx="1831975" cy="1893887"/>
          </a:xfrm>
          <a:prstGeom prst="rect">
            <a:avLst/>
          </a:prstGeom>
          <a:noFill/>
          <a:ln w="28575" cap="flat" cmpd="sng">
            <a:solidFill>
              <a:srgbClr val="000000"/>
            </a:solidFill>
            <a:prstDash val="solid"/>
            <a:miter lim="800000"/>
            <a:headEnd type="none" w="sm" len="sm"/>
            <a:tailEnd type="none" w="sm" len="sm"/>
          </a:ln>
        </p:spPr>
      </p:pic>
      <p:sp>
        <p:nvSpPr>
          <p:cNvPr id="255" name="Google Shape;255;p36"/>
          <p:cNvSpPr txBox="1">
            <a:spLocks noGrp="1"/>
          </p:cNvSpPr>
          <p:nvPr>
            <p:ph type="body" idx="1"/>
          </p:nvPr>
        </p:nvSpPr>
        <p:spPr>
          <a:xfrm>
            <a:off x="3276600" y="3733800"/>
            <a:ext cx="5943600" cy="403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Studies show it can take 21 repeated good experiences with a person to make up for </a:t>
            </a:r>
            <a:br>
              <a:rPr lang="en-US" sz="3200" b="0" i="0" u="none" strike="noStrike" cap="none">
                <a:solidFill>
                  <a:schemeClr val="dk1"/>
                </a:solidFill>
                <a:latin typeface="Arial"/>
                <a:ea typeface="Arial"/>
                <a:cs typeface="Arial"/>
                <a:sym typeface="Arial"/>
              </a:rPr>
            </a:br>
            <a:r>
              <a:rPr lang="en-US" sz="3200" b="0" i="0" u="none" strike="noStrike" cap="none">
                <a:solidFill>
                  <a:schemeClr val="dk1"/>
                </a:solidFill>
                <a:latin typeface="Arial"/>
                <a:ea typeface="Arial"/>
                <a:cs typeface="Arial"/>
                <a:sym typeface="Arial"/>
              </a:rPr>
              <a:t>a bad first impression.</a:t>
            </a:r>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256" name="Google Shape;256;p36" descr="new job"/>
          <p:cNvPicPr preferRelativeResize="0"/>
          <p:nvPr/>
        </p:nvPicPr>
        <p:blipFill rotWithShape="1">
          <a:blip r:embed="rId3">
            <a:alphaModFix/>
          </a:blip>
          <a:srcRect r="22694"/>
          <a:stretch/>
        </p:blipFill>
        <p:spPr>
          <a:xfrm>
            <a:off x="682625" y="3657600"/>
            <a:ext cx="1831975" cy="1893887"/>
          </a:xfrm>
          <a:prstGeom prst="rect">
            <a:avLst/>
          </a:prstGeom>
          <a:noFill/>
          <a:ln w="28575" cap="flat" cmpd="sng">
            <a:solidFill>
              <a:srgbClr val="000000"/>
            </a:solidFill>
            <a:prstDash val="solid"/>
            <a:miter lim="800000"/>
            <a:headEnd type="none" w="sm" len="sm"/>
            <a:tailEnd type="none" w="sm" len="sm"/>
          </a:ln>
        </p:spPr>
      </p:pic>
      <p:pic>
        <p:nvPicPr>
          <p:cNvPr id="257" name="Google Shape;257;p36" descr="new job"/>
          <p:cNvPicPr preferRelativeResize="0"/>
          <p:nvPr/>
        </p:nvPicPr>
        <p:blipFill rotWithShape="1">
          <a:blip r:embed="rId3">
            <a:alphaModFix/>
          </a:blip>
          <a:srcRect r="22694"/>
          <a:stretch/>
        </p:blipFill>
        <p:spPr>
          <a:xfrm>
            <a:off x="457200" y="3505200"/>
            <a:ext cx="1831975" cy="1893887"/>
          </a:xfrm>
          <a:prstGeom prst="rect">
            <a:avLst/>
          </a:prstGeom>
          <a:noFill/>
          <a:ln w="28575" cap="flat" cmpd="sng">
            <a:solidFill>
              <a:srgbClr val="000000"/>
            </a:solidFill>
            <a:prstDash val="solid"/>
            <a:miter lim="800000"/>
            <a:headEnd type="none" w="sm" len="sm"/>
            <a:tailEnd type="none" w="sm" len="sm"/>
          </a:ln>
        </p:spPr>
      </p:pic>
      <p:pic>
        <p:nvPicPr>
          <p:cNvPr id="258" name="Google Shape;258;p36" descr="new job"/>
          <p:cNvPicPr preferRelativeResize="0"/>
          <p:nvPr/>
        </p:nvPicPr>
        <p:blipFill rotWithShape="1">
          <a:blip r:embed="rId3">
            <a:alphaModFix/>
          </a:blip>
          <a:srcRect r="22694"/>
          <a:stretch/>
        </p:blipFill>
        <p:spPr>
          <a:xfrm>
            <a:off x="152400" y="4267200"/>
            <a:ext cx="1831975" cy="1893887"/>
          </a:xfrm>
          <a:prstGeom prst="rect">
            <a:avLst/>
          </a:prstGeom>
          <a:noFill/>
          <a:ln w="28575" cap="flat" cmpd="sng">
            <a:solidFill>
              <a:srgbClr val="000000"/>
            </a:solidFill>
            <a:prstDash val="solid"/>
            <a:miter lim="800000"/>
            <a:headEnd type="none" w="sm" len="sm"/>
            <a:tailEnd type="none" w="sm" len="sm"/>
          </a:ln>
        </p:spPr>
      </p:pic>
      <p:pic>
        <p:nvPicPr>
          <p:cNvPr id="259" name="Google Shape;259;p36" descr="new job"/>
          <p:cNvPicPr preferRelativeResize="0"/>
          <p:nvPr/>
        </p:nvPicPr>
        <p:blipFill rotWithShape="1">
          <a:blip r:embed="rId3">
            <a:alphaModFix/>
          </a:blip>
          <a:srcRect r="22694"/>
          <a:stretch/>
        </p:blipFill>
        <p:spPr>
          <a:xfrm>
            <a:off x="0" y="4964112"/>
            <a:ext cx="1831975" cy="1893887"/>
          </a:xfrm>
          <a:prstGeom prst="rect">
            <a:avLst/>
          </a:prstGeom>
          <a:noFill/>
          <a:ln w="28575" cap="flat" cmpd="sng">
            <a:solidFill>
              <a:srgbClr val="000000"/>
            </a:solidFill>
            <a:prstDash val="solid"/>
            <a:miter lim="800000"/>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title"/>
          </p:nvPr>
        </p:nvSpPr>
        <p:spPr>
          <a:xfrm>
            <a:off x="2590800" y="990600"/>
            <a:ext cx="67818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Handshake</a:t>
            </a:r>
            <a:endParaRPr/>
          </a:p>
        </p:txBody>
      </p:sp>
      <p:sp>
        <p:nvSpPr>
          <p:cNvPr id="266" name="Google Shape;266;p37"/>
          <p:cNvSpPr txBox="1">
            <a:spLocks noGrp="1"/>
          </p:cNvSpPr>
          <p:nvPr>
            <p:ph type="body" idx="1"/>
          </p:nvPr>
        </p:nvSpPr>
        <p:spPr>
          <a:xfrm>
            <a:off x="4876800" y="1981200"/>
            <a:ext cx="3733800" cy="4191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Introduce yourself, smile, and maintain eye contact </a:t>
            </a:r>
            <a:endParaRPr/>
          </a:p>
          <a:p>
            <a:pPr marL="342900" marR="0" lvl="0" indent="-165100" algn="l" rtl="0">
              <a:lnSpc>
                <a:spcPct val="9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Extend hand first</a:t>
            </a:r>
            <a:endParaRPr/>
          </a:p>
          <a:p>
            <a:pPr marL="342900" marR="0" lvl="0" indent="-342900" algn="l" rtl="0">
              <a:lnSpc>
                <a:spcPct val="9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Firm grip</a:t>
            </a:r>
            <a:endParaRPr/>
          </a:p>
          <a:p>
            <a:pPr marL="342900" marR="0" lvl="0" indent="-342900" algn="l" rtl="0">
              <a:lnSpc>
                <a:spcPct val="9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Be the last to let go</a:t>
            </a:r>
            <a:endParaRPr/>
          </a:p>
        </p:txBody>
      </p:sp>
      <p:pic>
        <p:nvPicPr>
          <p:cNvPr id="267" name="Google Shape;267;p37" descr="handshake"/>
          <p:cNvPicPr preferRelativeResize="0"/>
          <p:nvPr/>
        </p:nvPicPr>
        <p:blipFill rotWithShape="1">
          <a:blip r:embed="rId3">
            <a:alphaModFix/>
          </a:blip>
          <a:srcRect l="10502" r="12471" b="2578"/>
          <a:stretch/>
        </p:blipFill>
        <p:spPr>
          <a:xfrm>
            <a:off x="1524000" y="2667000"/>
            <a:ext cx="3048000" cy="2962275"/>
          </a:xfrm>
          <a:prstGeom prst="rect">
            <a:avLst/>
          </a:prstGeom>
          <a:noFill/>
          <a:ln w="28575" cap="flat" cmpd="sng">
            <a:solidFill>
              <a:srgbClr val="000000"/>
            </a:solidFill>
            <a:prstDash val="solid"/>
            <a:miter lim="800000"/>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8"/>
          <p:cNvSpPr txBox="1">
            <a:spLocks noGrp="1"/>
          </p:cNvSpPr>
          <p:nvPr>
            <p:ph type="title"/>
          </p:nvPr>
        </p:nvSpPr>
        <p:spPr>
          <a:xfrm>
            <a:off x="2895600" y="914400"/>
            <a:ext cx="6096000" cy="1600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Smile and maintain eye contact </a:t>
            </a:r>
            <a:endParaRPr/>
          </a:p>
        </p:txBody>
      </p:sp>
      <p:sp>
        <p:nvSpPr>
          <p:cNvPr id="274" name="Google Shape;274;p38"/>
          <p:cNvSpPr txBox="1">
            <a:spLocks noGrp="1"/>
          </p:cNvSpPr>
          <p:nvPr>
            <p:ph type="body" idx="1"/>
          </p:nvPr>
        </p:nvSpPr>
        <p:spPr>
          <a:xfrm>
            <a:off x="6248400" y="2895600"/>
            <a:ext cx="2209800" cy="182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Confident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Friendly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Positive</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275" name="Google Shape;275;p38" descr="interview4"/>
          <p:cNvPicPr preferRelativeResize="0"/>
          <p:nvPr/>
        </p:nvPicPr>
        <p:blipFill rotWithShape="1">
          <a:blip r:embed="rId3">
            <a:alphaModFix/>
          </a:blip>
          <a:srcRect/>
          <a:stretch/>
        </p:blipFill>
        <p:spPr>
          <a:xfrm>
            <a:off x="1447800" y="2590800"/>
            <a:ext cx="4343400" cy="3535362"/>
          </a:xfrm>
          <a:prstGeom prst="rect">
            <a:avLst/>
          </a:prstGeom>
          <a:noFill/>
          <a:ln w="28575" cap="flat" cmpd="sng">
            <a:solidFill>
              <a:srgbClr val="000000"/>
            </a:solidFill>
            <a:prstDash val="solid"/>
            <a:miter lim="800000"/>
            <a:headEnd type="none" w="sm" len="sm"/>
            <a:tailEnd type="none" w="sm" len="sm"/>
          </a:ln>
        </p:spPr>
      </p:pic>
      <p:pic>
        <p:nvPicPr>
          <p:cNvPr id="276" name="Google Shape;276;p38" descr="vicki%20smile%20after"/>
          <p:cNvPicPr preferRelativeResize="0"/>
          <p:nvPr/>
        </p:nvPicPr>
        <p:blipFill rotWithShape="1">
          <a:blip r:embed="rId4">
            <a:alphaModFix/>
          </a:blip>
          <a:srcRect/>
          <a:stretch/>
        </p:blipFill>
        <p:spPr>
          <a:xfrm>
            <a:off x="6172200" y="4953000"/>
            <a:ext cx="2438400" cy="1395412"/>
          </a:xfrm>
          <a:prstGeom prst="rect">
            <a:avLst/>
          </a:prstGeom>
          <a:noFill/>
          <a:ln w="28575" cap="flat" cmpd="sng">
            <a:solidFill>
              <a:srgbClr val="000000"/>
            </a:solidFill>
            <a:prstDash val="solid"/>
            <a:miter lim="800000"/>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9" descr="SMILE"/>
          <p:cNvPicPr preferRelativeResize="0"/>
          <p:nvPr/>
        </p:nvPicPr>
        <p:blipFill rotWithShape="1">
          <a:blip r:embed="rId3">
            <a:alphaModFix/>
          </a:blip>
          <a:srcRect l="21844" t="14624" r="22685"/>
          <a:stretch/>
        </p:blipFill>
        <p:spPr>
          <a:xfrm>
            <a:off x="5334000" y="2209800"/>
            <a:ext cx="3630612" cy="4191000"/>
          </a:xfrm>
          <a:prstGeom prst="rect">
            <a:avLst/>
          </a:prstGeom>
          <a:noFill/>
          <a:ln>
            <a:noFill/>
          </a:ln>
        </p:spPr>
      </p:pic>
      <p:sp>
        <p:nvSpPr>
          <p:cNvPr id="283" name="Google Shape;283;p39"/>
          <p:cNvSpPr txBox="1">
            <a:spLocks noGrp="1"/>
          </p:cNvSpPr>
          <p:nvPr>
            <p:ph type="title"/>
          </p:nvPr>
        </p:nvSpPr>
        <p:spPr>
          <a:xfrm>
            <a:off x="2362200" y="914400"/>
            <a:ext cx="6781800" cy="838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 Smile</a:t>
            </a:r>
            <a:endParaRPr/>
          </a:p>
        </p:txBody>
      </p:sp>
      <p:sp>
        <p:nvSpPr>
          <p:cNvPr id="284" name="Google Shape;284;p39"/>
          <p:cNvSpPr txBox="1">
            <a:spLocks noGrp="1"/>
          </p:cNvSpPr>
          <p:nvPr>
            <p:ph type="body" idx="1"/>
          </p:nvPr>
        </p:nvSpPr>
        <p:spPr>
          <a:xfrm>
            <a:off x="1295400" y="2362200"/>
            <a:ext cx="4191000" cy="3733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“Every time you smile at someone, it is an action of love, a gift to that person, a beautiful thing.”</a:t>
            </a:r>
            <a:endParaRPr/>
          </a:p>
          <a:p>
            <a:pPr marL="342900" marR="0" lvl="0" indent="-342900" algn="l" rtl="0">
              <a:lnSpc>
                <a:spcPct val="9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a:t>
            </a:r>
            <a:r>
              <a:rPr lang="en-US" sz="1400" b="1" i="0" u="none">
                <a:solidFill>
                  <a:schemeClr val="dk1"/>
                </a:solidFill>
                <a:latin typeface="Arial"/>
                <a:ea typeface="Arial"/>
                <a:cs typeface="Arial"/>
                <a:sym typeface="Arial"/>
              </a:rPr>
              <a:t>Mother Theresa</a:t>
            </a:r>
            <a:endParaRPr/>
          </a:p>
          <a:p>
            <a:pPr marL="342900" marR="0" lvl="0" indent="-241300" algn="l" rtl="0">
              <a:lnSpc>
                <a:spcPct val="9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342900" algn="l" rtl="0">
              <a:lnSpc>
                <a:spcPct val="9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“Of all the things you wear, your expression is the most important.”				      </a:t>
            </a:r>
            <a:r>
              <a:rPr lang="en-US" sz="1400" b="1" i="0" u="none">
                <a:solidFill>
                  <a:schemeClr val="dk1"/>
                </a:solidFill>
                <a:latin typeface="Arial"/>
                <a:ea typeface="Arial"/>
                <a:cs typeface="Arial"/>
                <a:sym typeface="Arial"/>
              </a:rPr>
              <a:t>Janet Lane</a:t>
            </a:r>
            <a:endParaRPr/>
          </a:p>
          <a:p>
            <a:pPr marL="342900" marR="0" lvl="0" indent="-254000" algn="l" rtl="0">
              <a:spcBef>
                <a:spcPts val="28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worldtrade PowerPlugs Templates for PowerPoint">
  <a:themeElements>
    <a:clrScheme name="worldtrade PowerPlugs Templates for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rldtrade print PowerPlugs Templates for PowerPoint">
  <a:themeElements>
    <a:clrScheme name="worldtrade print PowerPlugs Templates for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orldtrade print PowerPlugs Templates for PowerPoint">
  <a:themeElements>
    <a:clrScheme name="worldtrade print PowerPlugs Templates for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orldtrade PowerPlugs Templates for PowerPoint">
  <a:themeElements>
    <a:clrScheme name="worldtrade PowerPlugs Templates for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1304</Words>
  <Application>Microsoft Office PowerPoint</Application>
  <PresentationFormat>On-screen Show (4:3)</PresentationFormat>
  <Paragraphs>264</Paragraphs>
  <Slides>45</Slides>
  <Notes>45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45</vt:i4>
      </vt:variant>
    </vt:vector>
  </HeadingPairs>
  <TitlesOfParts>
    <vt:vector size="53" baseType="lpstr">
      <vt:lpstr>Arial</vt:lpstr>
      <vt:lpstr>Verdana</vt:lpstr>
      <vt:lpstr>Times New Roman</vt:lpstr>
      <vt:lpstr>Arimo</vt:lpstr>
      <vt:lpstr>1_worldtrade PowerPlugs Templates for PowerPoint</vt:lpstr>
      <vt:lpstr>worldtrade print PowerPlugs Templates for PowerPoint</vt:lpstr>
      <vt:lpstr>1_worldtrade print PowerPlugs Templates for PowerPoint</vt:lpstr>
      <vt:lpstr>worldtrade PowerPlugs Templates for PowerPoint</vt:lpstr>
      <vt:lpstr>Dress for Success</vt:lpstr>
      <vt:lpstr> Dress for Success</vt:lpstr>
      <vt:lpstr>   First Impressions              Count</vt:lpstr>
      <vt:lpstr>Personal Image  </vt:lpstr>
      <vt:lpstr>First Impression… How are you judged?</vt:lpstr>
      <vt:lpstr>PowerPoint Presentation</vt:lpstr>
      <vt:lpstr>Handshake</vt:lpstr>
      <vt:lpstr>Smile and maintain eye contact </vt:lpstr>
      <vt:lpstr> Smile</vt:lpstr>
      <vt:lpstr>Women</vt:lpstr>
      <vt:lpstr>Female Professional Attire - Formal</vt:lpstr>
      <vt:lpstr>Female – Mid-Range  Business Attire –  Business Dress</vt:lpstr>
      <vt:lpstr>Male &amp; Female Business Casual</vt:lpstr>
      <vt:lpstr>  Women</vt:lpstr>
      <vt:lpstr>   Why wear make-up?</vt:lpstr>
      <vt:lpstr>PowerPoint Presentation</vt:lpstr>
      <vt:lpstr>PowerPoint Presentation</vt:lpstr>
      <vt:lpstr>Women</vt:lpstr>
      <vt:lpstr>Men</vt:lpstr>
      <vt:lpstr> Men</vt:lpstr>
      <vt:lpstr>Men</vt:lpstr>
      <vt:lpstr>Male  Professional Attire –  Formal</vt:lpstr>
      <vt:lpstr>Male – Mid-Range  Business Attire Dress Shirt  and Dress Pants </vt:lpstr>
      <vt:lpstr>Dress For the Job</vt:lpstr>
      <vt:lpstr>Men and women</vt:lpstr>
      <vt:lpstr>Indeed an Option!</vt:lpstr>
      <vt:lpstr>Men and women</vt:lpstr>
      <vt:lpstr>Make your 30 seconds count!</vt:lpstr>
      <vt:lpstr>Do Not Wear …</vt:lpstr>
      <vt:lpstr>Men</vt:lpstr>
      <vt:lpstr>Not an Option!</vt:lpstr>
      <vt:lpstr>     Women </vt:lpstr>
      <vt:lpstr>What NOT to Wear</vt:lpstr>
      <vt:lpstr>Not an Option!</vt:lpstr>
      <vt:lpstr>Not an Option!</vt:lpstr>
      <vt:lpstr>No – Not an Option!</vt:lpstr>
      <vt:lpstr>Trendy, revealing, casual, or wrinkled clothing</vt:lpstr>
      <vt:lpstr>Clothing that is ripped or           torn</vt:lpstr>
      <vt:lpstr>Unusual or strange hairstyles or colors</vt:lpstr>
      <vt:lpstr>Tongue piercings that cause speech impediments</vt:lpstr>
      <vt:lpstr>Tattoos in locations that can’t be covered with clothing</vt:lpstr>
      <vt:lpstr>Low rise pants </vt:lpstr>
      <vt:lpstr>PowerPoint Presentation</vt:lpstr>
      <vt:lpstr>Dress For Success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Dress for Success</dc:title>
  <dc:creator>Brew, Dwanda</dc:creator>
  <cp:lastModifiedBy>Brew, Dwanda</cp:lastModifiedBy>
  <cp:revision>1</cp:revision>
  <dcterms:modified xsi:type="dcterms:W3CDTF">2019-08-26T01:05:43Z</dcterms:modified>
</cp:coreProperties>
</file>